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14112875" cy="7561263"/>
  <p:notesSz cx="6858000" cy="9144000"/>
  <p:defaultTextStyle>
    <a:defPPr>
      <a:defRPr lang="fr-FR"/>
    </a:defPPr>
    <a:lvl1pPr marL="0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2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8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45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82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18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54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90" algn="l" defTabSz="91427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67" autoAdjust="0"/>
    <p:restoredTop sz="86377" autoAdjust="0"/>
  </p:normalViewPr>
  <p:slideViewPr>
    <p:cSldViewPr>
      <p:cViewPr varScale="1">
        <p:scale>
          <a:sx n="106" d="100"/>
          <a:sy n="106" d="100"/>
        </p:scale>
        <p:origin x="-810" y="-84"/>
      </p:cViewPr>
      <p:guideLst>
        <p:guide orient="horz" pos="2382"/>
        <p:guide pos="4446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58466" y="2348900"/>
            <a:ext cx="11995944" cy="162077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16932" y="4284717"/>
            <a:ext cx="987901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4301537" y="302804"/>
            <a:ext cx="4437224" cy="645157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87416" y="302804"/>
            <a:ext cx="13078911" cy="645157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4822" y="4858819"/>
            <a:ext cx="11995944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14822" y="3204787"/>
            <a:ext cx="11995944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87415" y="1764301"/>
            <a:ext cx="8756843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9979470" y="1764301"/>
            <a:ext cx="8759292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5644" y="302802"/>
            <a:ext cx="12701588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5645" y="1692534"/>
            <a:ext cx="6235637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2" indent="0">
              <a:buNone/>
              <a:defRPr sz="1800" b="1"/>
            </a:lvl3pPr>
            <a:lvl4pPr marL="1371408" indent="0">
              <a:buNone/>
              <a:defRPr sz="1600" b="1"/>
            </a:lvl4pPr>
            <a:lvl5pPr marL="1828545" indent="0">
              <a:buNone/>
              <a:defRPr sz="1600" b="1"/>
            </a:lvl5pPr>
            <a:lvl6pPr marL="2285682" indent="0">
              <a:buNone/>
              <a:defRPr sz="1600" b="1"/>
            </a:lvl6pPr>
            <a:lvl7pPr marL="2742818" indent="0">
              <a:buNone/>
              <a:defRPr sz="1600" b="1"/>
            </a:lvl7pPr>
            <a:lvl8pPr marL="3199954" indent="0">
              <a:buNone/>
              <a:defRPr sz="1600" b="1"/>
            </a:lvl8pPr>
            <a:lvl9pPr marL="365709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5645" y="2397901"/>
            <a:ext cx="6235637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169150" y="1692534"/>
            <a:ext cx="6238087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2" indent="0">
              <a:buNone/>
              <a:defRPr sz="1800" b="1"/>
            </a:lvl3pPr>
            <a:lvl4pPr marL="1371408" indent="0">
              <a:buNone/>
              <a:defRPr sz="1600" b="1"/>
            </a:lvl4pPr>
            <a:lvl5pPr marL="1828545" indent="0">
              <a:buNone/>
              <a:defRPr sz="1600" b="1"/>
            </a:lvl5pPr>
            <a:lvl6pPr marL="2285682" indent="0">
              <a:buNone/>
              <a:defRPr sz="1600" b="1"/>
            </a:lvl6pPr>
            <a:lvl7pPr marL="2742818" indent="0">
              <a:buNone/>
              <a:defRPr sz="1600" b="1"/>
            </a:lvl7pPr>
            <a:lvl8pPr marL="3199954" indent="0">
              <a:buNone/>
              <a:defRPr sz="1600" b="1"/>
            </a:lvl8pPr>
            <a:lvl9pPr marL="365709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169150" y="2397901"/>
            <a:ext cx="6238087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5651" y="301051"/>
            <a:ext cx="4643039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17745" y="301055"/>
            <a:ext cx="7889489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5651" y="1582268"/>
            <a:ext cx="4643039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136" indent="0">
              <a:buNone/>
              <a:defRPr sz="1200"/>
            </a:lvl2pPr>
            <a:lvl3pPr marL="914272" indent="0">
              <a:buNone/>
              <a:defRPr sz="1000"/>
            </a:lvl3pPr>
            <a:lvl4pPr marL="1371408" indent="0">
              <a:buNone/>
              <a:defRPr sz="900"/>
            </a:lvl4pPr>
            <a:lvl5pPr marL="1828545" indent="0">
              <a:buNone/>
              <a:defRPr sz="900"/>
            </a:lvl5pPr>
            <a:lvl6pPr marL="2285682" indent="0">
              <a:buNone/>
              <a:defRPr sz="900"/>
            </a:lvl6pPr>
            <a:lvl7pPr marL="2742818" indent="0">
              <a:buNone/>
              <a:defRPr sz="900"/>
            </a:lvl7pPr>
            <a:lvl8pPr marL="3199954" indent="0">
              <a:buNone/>
              <a:defRPr sz="900"/>
            </a:lvl8pPr>
            <a:lvl9pPr marL="365709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66224" y="5292884"/>
            <a:ext cx="8467725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766224" y="675613"/>
            <a:ext cx="8467725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136" indent="0">
              <a:buNone/>
              <a:defRPr sz="2800"/>
            </a:lvl2pPr>
            <a:lvl3pPr marL="914272" indent="0">
              <a:buNone/>
              <a:defRPr sz="2400"/>
            </a:lvl3pPr>
            <a:lvl4pPr marL="1371408" indent="0">
              <a:buNone/>
              <a:defRPr sz="2000"/>
            </a:lvl4pPr>
            <a:lvl5pPr marL="1828545" indent="0">
              <a:buNone/>
              <a:defRPr sz="2000"/>
            </a:lvl5pPr>
            <a:lvl6pPr marL="2285682" indent="0">
              <a:buNone/>
              <a:defRPr sz="2000"/>
            </a:lvl6pPr>
            <a:lvl7pPr marL="2742818" indent="0">
              <a:buNone/>
              <a:defRPr sz="2000"/>
            </a:lvl7pPr>
            <a:lvl8pPr marL="3199954" indent="0">
              <a:buNone/>
              <a:defRPr sz="2000"/>
            </a:lvl8pPr>
            <a:lvl9pPr marL="365709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66224" y="5917739"/>
            <a:ext cx="8467725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136" indent="0">
              <a:buNone/>
              <a:defRPr sz="1200"/>
            </a:lvl2pPr>
            <a:lvl3pPr marL="914272" indent="0">
              <a:buNone/>
              <a:defRPr sz="1000"/>
            </a:lvl3pPr>
            <a:lvl4pPr marL="1371408" indent="0">
              <a:buNone/>
              <a:defRPr sz="900"/>
            </a:lvl4pPr>
            <a:lvl5pPr marL="1828545" indent="0">
              <a:buNone/>
              <a:defRPr sz="900"/>
            </a:lvl5pPr>
            <a:lvl6pPr marL="2285682" indent="0">
              <a:buNone/>
              <a:defRPr sz="900"/>
            </a:lvl6pPr>
            <a:lvl7pPr marL="2742818" indent="0">
              <a:buNone/>
              <a:defRPr sz="900"/>
            </a:lvl7pPr>
            <a:lvl8pPr marL="3199954" indent="0">
              <a:buNone/>
              <a:defRPr sz="900"/>
            </a:lvl8pPr>
            <a:lvl9pPr marL="365709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05644" y="302802"/>
            <a:ext cx="12701588" cy="1260211"/>
          </a:xfrm>
          <a:prstGeom prst="rect">
            <a:avLst/>
          </a:prstGeom>
        </p:spPr>
        <p:txBody>
          <a:bodyPr vert="horz" lIns="91427" tIns="45714" rIns="91427" bIns="45714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5644" y="1764301"/>
            <a:ext cx="12701588" cy="4990084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05644" y="7008179"/>
            <a:ext cx="3293004" cy="402567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10/12/2021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21902" y="7008179"/>
            <a:ext cx="4469077" cy="402567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114228" y="7008179"/>
            <a:ext cx="3293004" cy="402567"/>
          </a:xfrm>
          <a:prstGeom prst="rect">
            <a:avLst/>
          </a:prstGeom>
        </p:spPr>
        <p:txBody>
          <a:bodyPr vert="horz" lIns="91427" tIns="45714" rIns="91427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272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2" indent="-342852" algn="l" defTabSz="914272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6" indent="-285710" algn="l" defTabSz="914272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41" indent="-228569" algn="l" defTabSz="91427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7" indent="-228569" algn="l" defTabSz="914272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3" indent="-228569" algn="l" defTabSz="914272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9" indent="-228569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5" indent="-228569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21" indent="-228569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9" indent="-228569" algn="l" defTabSz="91427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2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8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5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2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8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4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90" algn="l" defTabSz="9142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600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5">
            <a:extLst>
              <a:ext uri="{FF2B5EF4-FFF2-40B4-BE49-F238E27FC236}">
                <a16:creationId xmlns="" xmlns:a16="http://schemas.microsoft.com/office/drawing/2014/main" id="{9812EDF3-E168-49DC-A49E-27CF29EB42E0}"/>
              </a:ext>
            </a:extLst>
          </p:cNvPr>
          <p:cNvGrpSpPr/>
          <p:nvPr/>
        </p:nvGrpSpPr>
        <p:grpSpPr>
          <a:xfrm rot="16200000">
            <a:off x="4806140" y="3959226"/>
            <a:ext cx="4572032" cy="71439"/>
            <a:chOff x="4379494" y="697832"/>
            <a:chExt cx="2586787" cy="168442"/>
          </a:xfrm>
        </p:grpSpPr>
        <p:sp>
          <p:nvSpPr>
            <p:cNvPr id="82" name="Rectangle 81">
              <a:extLst>
                <a:ext uri="{FF2B5EF4-FFF2-40B4-BE49-F238E27FC236}">
                  <a16:creationId xmlns="" xmlns:a16="http://schemas.microsoft.com/office/drawing/2014/main" id="{3F767531-894C-425E-9CA6-D4172F89F94B}"/>
                </a:ext>
              </a:extLst>
            </p:cNvPr>
            <p:cNvSpPr/>
            <p:nvPr/>
          </p:nvSpPr>
          <p:spPr>
            <a:xfrm>
              <a:off x="4379494" y="697832"/>
              <a:ext cx="517358" cy="1684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="" xmlns:a16="http://schemas.microsoft.com/office/drawing/2014/main" id="{A9E3A134-D099-4FAD-9FBB-4D1F0922B3B4}"/>
                </a:ext>
              </a:extLst>
            </p:cNvPr>
            <p:cNvSpPr/>
            <p:nvPr/>
          </p:nvSpPr>
          <p:spPr>
            <a:xfrm>
              <a:off x="4896852" y="697832"/>
              <a:ext cx="517358" cy="168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="" xmlns:a16="http://schemas.microsoft.com/office/drawing/2014/main" id="{83967F72-C6EE-48D5-AD69-A4980E6C5C0A}"/>
                </a:ext>
              </a:extLst>
            </p:cNvPr>
            <p:cNvSpPr/>
            <p:nvPr/>
          </p:nvSpPr>
          <p:spPr>
            <a:xfrm>
              <a:off x="5414209" y="697832"/>
              <a:ext cx="517358" cy="16844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="" xmlns:a16="http://schemas.microsoft.com/office/drawing/2014/main" id="{B5D3D720-17FA-471D-BD9D-1C00F240131D}"/>
                </a:ext>
              </a:extLst>
            </p:cNvPr>
            <p:cNvSpPr/>
            <p:nvPr/>
          </p:nvSpPr>
          <p:spPr>
            <a:xfrm>
              <a:off x="5931566" y="697832"/>
              <a:ext cx="517358" cy="1684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="" xmlns:a16="http://schemas.microsoft.com/office/drawing/2014/main" id="{F74DE5C2-7679-49C0-9969-B89B2D99010B}"/>
                </a:ext>
              </a:extLst>
            </p:cNvPr>
            <p:cNvSpPr/>
            <p:nvPr/>
          </p:nvSpPr>
          <p:spPr>
            <a:xfrm>
              <a:off x="6448923" y="697832"/>
              <a:ext cx="517358" cy="1684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E5E86EFB-4B09-410C-9353-5E284436CC84}"/>
              </a:ext>
            </a:extLst>
          </p:cNvPr>
          <p:cNvSpPr txBox="1"/>
          <p:nvPr/>
        </p:nvSpPr>
        <p:spPr>
          <a:xfrm>
            <a:off x="-891380" y="1002185"/>
            <a:ext cx="8519321" cy="492430"/>
          </a:xfrm>
          <a:prstGeom prst="rect">
            <a:avLst/>
          </a:prstGeom>
          <a:noFill/>
        </p:spPr>
        <p:txBody>
          <a:bodyPr wrap="square" lIns="91427" tIns="45714" rIns="91427" bIns="45714" rtlCol="0" anchor="ctr">
            <a:spAutoFit/>
          </a:bodyPr>
          <a:lstStyle/>
          <a:p>
            <a:pPr algn="ctr"/>
            <a:r>
              <a:rPr lang="fr-FR" altLang="ko-KR" sz="1400" b="1" dirty="0" smtClean="0">
                <a:solidFill>
                  <a:schemeClr val="accent2"/>
                </a:solidFill>
                <a:cs typeface="Arial" pitchFamily="34" charset="0"/>
              </a:rPr>
              <a:t>ICFAL- </a:t>
            </a:r>
            <a:r>
              <a:rPr lang="fr-FR" altLang="ko-KR" sz="1400" b="1" dirty="0" err="1" smtClean="0">
                <a:solidFill>
                  <a:schemeClr val="accent2"/>
                </a:solidFill>
                <a:cs typeface="Arial" pitchFamily="34" charset="0"/>
              </a:rPr>
              <a:t>I</a:t>
            </a:r>
            <a:r>
              <a:rPr lang="fr-FR" altLang="ko-KR" sz="1400" b="1" dirty="0" err="1" smtClean="0">
                <a:cs typeface="Arial" pitchFamily="34" charset="0"/>
              </a:rPr>
              <a:t>nstititutionnalisation</a:t>
            </a:r>
            <a:r>
              <a:rPr lang="fr-FR" altLang="ko-KR" sz="1400" b="1" dirty="0" smtClean="0">
                <a:cs typeface="Arial" pitchFamily="34" charset="0"/>
              </a:rPr>
              <a:t> des </a:t>
            </a:r>
            <a:r>
              <a:rPr lang="fr-FR" altLang="ko-KR" sz="1400" b="1" dirty="0" smtClean="0">
                <a:solidFill>
                  <a:schemeClr val="accent2"/>
                </a:solidFill>
                <a:cs typeface="Arial" pitchFamily="34" charset="0"/>
              </a:rPr>
              <a:t>C</a:t>
            </a:r>
            <a:r>
              <a:rPr lang="fr-FR" altLang="ko-KR" sz="1400" b="1" dirty="0" smtClean="0">
                <a:cs typeface="Arial" pitchFamily="34" charset="0"/>
              </a:rPr>
              <a:t>entres de </a:t>
            </a:r>
            <a:r>
              <a:rPr lang="fr-FR" altLang="ko-KR" sz="1400" b="1" dirty="0" smtClean="0">
                <a:solidFill>
                  <a:schemeClr val="accent2"/>
                </a:solidFill>
                <a:cs typeface="Arial" pitchFamily="34" charset="0"/>
              </a:rPr>
              <a:t>F</a:t>
            </a:r>
            <a:r>
              <a:rPr lang="fr-FR" altLang="ko-KR" sz="1400" b="1" dirty="0" smtClean="0">
                <a:cs typeface="Arial" pitchFamily="34" charset="0"/>
              </a:rPr>
              <a:t>ormation par </a:t>
            </a:r>
            <a:r>
              <a:rPr lang="fr-FR" altLang="ko-KR" sz="1400" b="1" dirty="0" smtClean="0">
                <a:solidFill>
                  <a:schemeClr val="accent2"/>
                </a:solidFill>
                <a:cs typeface="Arial" pitchFamily="34" charset="0"/>
              </a:rPr>
              <a:t>Al</a:t>
            </a:r>
            <a:r>
              <a:rPr lang="fr-FR" altLang="ko-KR" sz="1400" b="1" dirty="0" smtClean="0">
                <a:cs typeface="Arial" pitchFamily="34" charset="0"/>
              </a:rPr>
              <a:t>ternance</a:t>
            </a:r>
            <a:endParaRPr lang="en-US" altLang="ko-KR" sz="1400" b="1" dirty="0" smtClean="0">
              <a:cs typeface="Arial" pitchFamily="34" charset="0"/>
            </a:endParaRPr>
          </a:p>
          <a:p>
            <a:pPr algn="ctr"/>
            <a:r>
              <a:rPr lang="fr-FR" sz="1100" b="1" dirty="0" smtClean="0">
                <a:solidFill>
                  <a:schemeClr val="accent2"/>
                </a:solidFill>
              </a:rPr>
              <a:t>618683-EPP-1-2020-1-MA-EPPKA2-CBHE-JP</a:t>
            </a:r>
            <a:endParaRPr lang="ko-KR" altLang="en-US" sz="11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52355" y="1780367"/>
            <a:ext cx="6432579" cy="1382937"/>
          </a:xfrm>
          <a:ln w="28575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Accompagner la réforme nationale en cours de mise en place du système </a:t>
            </a:r>
            <a:r>
              <a:rPr lang="fr-FR" sz="2000" b="1" dirty="0" smtClean="0">
                <a:solidFill>
                  <a:schemeClr val="accent2"/>
                </a:solidFill>
              </a:rPr>
              <a:t>Bachelor</a:t>
            </a:r>
            <a:r>
              <a:rPr lang="fr-FR" sz="2000" dirty="0" smtClean="0">
                <a:solidFill>
                  <a:schemeClr val="tx1"/>
                </a:solidFill>
              </a:rPr>
              <a:t> à travers l’instauration des Centres de Formation en Alternance (CFA) au niveau des Université marocaines. </a:t>
            </a:r>
          </a:p>
          <a:p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14767" y="1417720"/>
            <a:ext cx="1770202" cy="400097"/>
          </a:xfrm>
          <a:prstGeom prst="rect">
            <a:avLst/>
          </a:prstGeom>
        </p:spPr>
        <p:txBody>
          <a:bodyPr wrap="none" lIns="91427" tIns="45714" rIns="91427" bIns="45714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Objectif élargi</a:t>
            </a:r>
          </a:p>
        </p:txBody>
      </p:sp>
      <p:cxnSp>
        <p:nvCxnSpPr>
          <p:cNvPr id="1026" name="AutoShape 2"/>
          <p:cNvCxnSpPr>
            <a:cxnSpLocks noChangeShapeType="1"/>
          </p:cNvCxnSpPr>
          <p:nvPr/>
        </p:nvCxnSpPr>
        <p:spPr bwMode="auto">
          <a:xfrm>
            <a:off x="3" y="1064236"/>
            <a:ext cx="14112875" cy="1751"/>
          </a:xfrm>
          <a:prstGeom prst="straightConnector1">
            <a:avLst/>
          </a:prstGeom>
          <a:noFill/>
          <a:ln w="73025">
            <a:solidFill>
              <a:srgbClr val="4F81BD"/>
            </a:solidFill>
            <a:round/>
            <a:headEnd/>
            <a:tailEnd/>
          </a:ln>
        </p:spPr>
      </p:cxnSp>
      <p:cxnSp>
        <p:nvCxnSpPr>
          <p:cNvPr id="1027" name="AutoShape 3"/>
          <p:cNvCxnSpPr>
            <a:cxnSpLocks noChangeShapeType="1"/>
          </p:cNvCxnSpPr>
          <p:nvPr/>
        </p:nvCxnSpPr>
        <p:spPr bwMode="auto">
          <a:xfrm>
            <a:off x="-15924" y="1423177"/>
            <a:ext cx="14112875" cy="175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pic>
        <p:nvPicPr>
          <p:cNvPr id="54" name="Image 53" descr="logo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951" y="60223"/>
            <a:ext cx="2226757" cy="791450"/>
          </a:xfrm>
          <a:prstGeom prst="rect">
            <a:avLst/>
          </a:prstGeom>
        </p:spPr>
      </p:pic>
      <p:sp>
        <p:nvSpPr>
          <p:cNvPr id="56" name="Block Arc 11">
            <a:extLst>
              <a:ext uri="{FF2B5EF4-FFF2-40B4-BE49-F238E27FC236}">
                <a16:creationId xmlns=""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11557031" y="1079700"/>
            <a:ext cx="170654" cy="343477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ko-KR" altLang="en-US" sz="2700" dirty="0">
              <a:solidFill>
                <a:schemeClr val="tx1"/>
              </a:solidFill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11699907" y="1023080"/>
            <a:ext cx="2500329" cy="400097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r>
              <a:rPr lang="fr-FR" sz="2000" b="1" dirty="0" smtClean="0">
                <a:solidFill>
                  <a:schemeClr val="accent3"/>
                </a:solidFill>
              </a:rPr>
              <a:t>Budget= 850 339,00 €</a:t>
            </a:r>
            <a:endParaRPr lang="fr-FR" sz="2000" b="1" dirty="0">
              <a:solidFill>
                <a:schemeClr val="accent3"/>
              </a:solidFill>
            </a:endParaRPr>
          </a:p>
        </p:txBody>
      </p:sp>
      <p:grpSp>
        <p:nvGrpSpPr>
          <p:cNvPr id="58" name="Group 5">
            <a:extLst>
              <a:ext uri="{FF2B5EF4-FFF2-40B4-BE49-F238E27FC236}">
                <a16:creationId xmlns="" xmlns:a16="http://schemas.microsoft.com/office/drawing/2014/main" id="{9812EDF3-E168-49DC-A49E-27CF29EB42E0}"/>
              </a:ext>
            </a:extLst>
          </p:cNvPr>
          <p:cNvGrpSpPr/>
          <p:nvPr/>
        </p:nvGrpSpPr>
        <p:grpSpPr>
          <a:xfrm>
            <a:off x="52355" y="1780368"/>
            <a:ext cx="6432579" cy="50407"/>
            <a:chOff x="4379494" y="697832"/>
            <a:chExt cx="2586787" cy="168442"/>
          </a:xfrm>
        </p:grpSpPr>
        <p:sp>
          <p:nvSpPr>
            <p:cNvPr id="59" name="Rectangle 58">
              <a:extLst>
                <a:ext uri="{FF2B5EF4-FFF2-40B4-BE49-F238E27FC236}">
                  <a16:creationId xmlns="" xmlns:a16="http://schemas.microsoft.com/office/drawing/2014/main" id="{3F767531-894C-425E-9CA6-D4172F89F94B}"/>
                </a:ext>
              </a:extLst>
            </p:cNvPr>
            <p:cNvSpPr/>
            <p:nvPr/>
          </p:nvSpPr>
          <p:spPr>
            <a:xfrm>
              <a:off x="4379494" y="697832"/>
              <a:ext cx="517358" cy="1684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="" xmlns:a16="http://schemas.microsoft.com/office/drawing/2014/main" id="{A9E3A134-D099-4FAD-9FBB-4D1F0922B3B4}"/>
                </a:ext>
              </a:extLst>
            </p:cNvPr>
            <p:cNvSpPr/>
            <p:nvPr/>
          </p:nvSpPr>
          <p:spPr>
            <a:xfrm>
              <a:off x="4896852" y="697832"/>
              <a:ext cx="517358" cy="168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="" xmlns:a16="http://schemas.microsoft.com/office/drawing/2014/main" id="{83967F72-C6EE-48D5-AD69-A4980E6C5C0A}"/>
                </a:ext>
              </a:extLst>
            </p:cNvPr>
            <p:cNvSpPr/>
            <p:nvPr/>
          </p:nvSpPr>
          <p:spPr>
            <a:xfrm>
              <a:off x="5414209" y="697832"/>
              <a:ext cx="517358" cy="16844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="" xmlns:a16="http://schemas.microsoft.com/office/drawing/2014/main" id="{B5D3D720-17FA-471D-BD9D-1C00F240131D}"/>
                </a:ext>
              </a:extLst>
            </p:cNvPr>
            <p:cNvSpPr/>
            <p:nvPr/>
          </p:nvSpPr>
          <p:spPr>
            <a:xfrm>
              <a:off x="5931566" y="697832"/>
              <a:ext cx="517358" cy="1684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="" xmlns:a16="http://schemas.microsoft.com/office/drawing/2014/main" id="{F74DE5C2-7679-49C0-9969-B89B2D99010B}"/>
                </a:ext>
              </a:extLst>
            </p:cNvPr>
            <p:cNvSpPr/>
            <p:nvPr/>
          </p:nvSpPr>
          <p:spPr>
            <a:xfrm>
              <a:off x="6448923" y="697832"/>
              <a:ext cx="517358" cy="1684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35" name="Picture 11" descr="C:\Users\y.marzougui\Desktop\ICFAL FIN\poster\partenaire\Université Algarve - UA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99643" y="6638151"/>
            <a:ext cx="2071702" cy="807550"/>
          </a:xfrm>
          <a:prstGeom prst="rect">
            <a:avLst/>
          </a:prstGeom>
          <a:noFill/>
        </p:spPr>
      </p:pic>
      <p:grpSp>
        <p:nvGrpSpPr>
          <p:cNvPr id="47" name="Groupe 46"/>
          <p:cNvGrpSpPr/>
          <p:nvPr/>
        </p:nvGrpSpPr>
        <p:grpSpPr>
          <a:xfrm>
            <a:off x="55513" y="3209127"/>
            <a:ext cx="6643734" cy="3413777"/>
            <a:chOff x="1017820" y="2247821"/>
            <a:chExt cx="8134688" cy="4638855"/>
          </a:xfrm>
        </p:grpSpPr>
        <p:cxnSp>
          <p:nvCxnSpPr>
            <p:cNvPr id="27" name="Straight Connector 46">
              <a:extLst>
                <a:ext uri="{FF2B5EF4-FFF2-40B4-BE49-F238E27FC236}">
                  <a16:creationId xmlns:a16="http://schemas.microsoft.com/office/drawing/2014/main" xmlns="" id="{9D0D08D4-C9F6-43C9-A062-3C4424A925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009" y="5687996"/>
              <a:ext cx="1080471" cy="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47">
              <a:extLst>
                <a:ext uri="{FF2B5EF4-FFF2-40B4-BE49-F238E27FC236}">
                  <a16:creationId xmlns:a16="http://schemas.microsoft.com/office/drawing/2014/main" xmlns="" id="{9D0D08D4-C9F6-43C9-A062-3C4424A925C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6944" y="3250362"/>
              <a:ext cx="1080471" cy="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47">
              <a:extLst>
                <a:ext uri="{FF2B5EF4-FFF2-40B4-BE49-F238E27FC236}">
                  <a16:creationId xmlns:a16="http://schemas.microsoft.com/office/drawing/2014/main" xmlns="" id="{9D0D08D4-C9F6-43C9-A062-3C4424A925C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179989" y="4388433"/>
              <a:ext cx="635818" cy="273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48"/>
            <p:cNvGrpSpPr/>
            <p:nvPr/>
          </p:nvGrpSpPr>
          <p:grpSpPr>
            <a:xfrm>
              <a:off x="1017820" y="2441971"/>
              <a:ext cx="3970151" cy="3970151"/>
              <a:chOff x="7470649" y="1911493"/>
              <a:chExt cx="3970151" cy="3970151"/>
            </a:xfrm>
          </p:grpSpPr>
          <p:sp>
            <p:nvSpPr>
              <p:cNvPr id="32" name="Graphic 4">
                <a:extLst>
                  <a:ext uri="{FF2B5EF4-FFF2-40B4-BE49-F238E27FC236}">
                    <a16:creationId xmlns:a16="http://schemas.microsoft.com/office/drawing/2014/main" xmlns="" id="{4C4E4351-3005-4AD4-AE0F-779F2DFF1E47}"/>
                  </a:ext>
                </a:extLst>
              </p:cNvPr>
              <p:cNvSpPr/>
              <p:nvPr/>
            </p:nvSpPr>
            <p:spPr>
              <a:xfrm flipH="1">
                <a:off x="8327904" y="2482996"/>
                <a:ext cx="2680192" cy="2626584"/>
              </a:xfrm>
              <a:custGeom>
                <a:avLst/>
                <a:gdLst>
                  <a:gd name="connsiteX0" fmla="*/ 462439 w 476250"/>
                  <a:gd name="connsiteY0" fmla="*/ 160496 h 466725"/>
                  <a:gd name="connsiteX1" fmla="*/ 469106 w 476250"/>
                  <a:gd name="connsiteY1" fmla="*/ 153829 h 466725"/>
                  <a:gd name="connsiteX2" fmla="*/ 469106 w 476250"/>
                  <a:gd name="connsiteY2" fmla="*/ 149066 h 466725"/>
                  <a:gd name="connsiteX3" fmla="*/ 462439 w 476250"/>
                  <a:gd name="connsiteY3" fmla="*/ 142399 h 466725"/>
                  <a:gd name="connsiteX4" fmla="*/ 415766 w 476250"/>
                  <a:gd name="connsiteY4" fmla="*/ 142399 h 466725"/>
                  <a:gd name="connsiteX5" fmla="*/ 415766 w 476250"/>
                  <a:gd name="connsiteY5" fmla="*/ 93821 h 466725"/>
                  <a:gd name="connsiteX6" fmla="*/ 391954 w 476250"/>
                  <a:gd name="connsiteY6" fmla="*/ 70009 h 466725"/>
                  <a:gd name="connsiteX7" fmla="*/ 333851 w 476250"/>
                  <a:gd name="connsiteY7" fmla="*/ 70009 h 466725"/>
                  <a:gd name="connsiteX8" fmla="*/ 333851 w 476250"/>
                  <a:gd name="connsiteY8" fmla="*/ 13811 h 466725"/>
                  <a:gd name="connsiteX9" fmla="*/ 327184 w 476250"/>
                  <a:gd name="connsiteY9" fmla="*/ 7144 h 466725"/>
                  <a:gd name="connsiteX10" fmla="*/ 322421 w 476250"/>
                  <a:gd name="connsiteY10" fmla="*/ 7144 h 466725"/>
                  <a:gd name="connsiteX11" fmla="*/ 315754 w 476250"/>
                  <a:gd name="connsiteY11" fmla="*/ 13811 h 466725"/>
                  <a:gd name="connsiteX12" fmla="*/ 315754 w 476250"/>
                  <a:gd name="connsiteY12" fmla="*/ 70009 h 466725"/>
                  <a:gd name="connsiteX13" fmla="*/ 290989 w 476250"/>
                  <a:gd name="connsiteY13" fmla="*/ 70009 h 466725"/>
                  <a:gd name="connsiteX14" fmla="*/ 290989 w 476250"/>
                  <a:gd name="connsiteY14" fmla="*/ 13811 h 466725"/>
                  <a:gd name="connsiteX15" fmla="*/ 283369 w 476250"/>
                  <a:gd name="connsiteY15" fmla="*/ 7144 h 466725"/>
                  <a:gd name="connsiteX16" fmla="*/ 278606 w 476250"/>
                  <a:gd name="connsiteY16" fmla="*/ 7144 h 466725"/>
                  <a:gd name="connsiteX17" fmla="*/ 271939 w 476250"/>
                  <a:gd name="connsiteY17" fmla="*/ 13811 h 466725"/>
                  <a:gd name="connsiteX18" fmla="*/ 271939 w 476250"/>
                  <a:gd name="connsiteY18" fmla="*/ 70009 h 466725"/>
                  <a:gd name="connsiteX19" fmla="*/ 247174 w 476250"/>
                  <a:gd name="connsiteY19" fmla="*/ 70009 h 466725"/>
                  <a:gd name="connsiteX20" fmla="*/ 247174 w 476250"/>
                  <a:gd name="connsiteY20" fmla="*/ 13811 h 466725"/>
                  <a:gd name="connsiteX21" fmla="*/ 240506 w 476250"/>
                  <a:gd name="connsiteY21" fmla="*/ 7144 h 466725"/>
                  <a:gd name="connsiteX22" fmla="*/ 235744 w 476250"/>
                  <a:gd name="connsiteY22" fmla="*/ 7144 h 466725"/>
                  <a:gd name="connsiteX23" fmla="*/ 229076 w 476250"/>
                  <a:gd name="connsiteY23" fmla="*/ 13811 h 466725"/>
                  <a:gd name="connsiteX24" fmla="*/ 229076 w 476250"/>
                  <a:gd name="connsiteY24" fmla="*/ 70009 h 466725"/>
                  <a:gd name="connsiteX25" fmla="*/ 204311 w 476250"/>
                  <a:gd name="connsiteY25" fmla="*/ 70009 h 466725"/>
                  <a:gd name="connsiteX26" fmla="*/ 204311 w 476250"/>
                  <a:gd name="connsiteY26" fmla="*/ 13811 h 466725"/>
                  <a:gd name="connsiteX27" fmla="*/ 197644 w 476250"/>
                  <a:gd name="connsiteY27" fmla="*/ 7144 h 466725"/>
                  <a:gd name="connsiteX28" fmla="*/ 192881 w 476250"/>
                  <a:gd name="connsiteY28" fmla="*/ 7144 h 466725"/>
                  <a:gd name="connsiteX29" fmla="*/ 186214 w 476250"/>
                  <a:gd name="connsiteY29" fmla="*/ 13811 h 466725"/>
                  <a:gd name="connsiteX30" fmla="*/ 186214 w 476250"/>
                  <a:gd name="connsiteY30" fmla="*/ 70009 h 466725"/>
                  <a:gd name="connsiteX31" fmla="*/ 161449 w 476250"/>
                  <a:gd name="connsiteY31" fmla="*/ 70009 h 466725"/>
                  <a:gd name="connsiteX32" fmla="*/ 161449 w 476250"/>
                  <a:gd name="connsiteY32" fmla="*/ 13811 h 466725"/>
                  <a:gd name="connsiteX33" fmla="*/ 154781 w 476250"/>
                  <a:gd name="connsiteY33" fmla="*/ 7144 h 466725"/>
                  <a:gd name="connsiteX34" fmla="*/ 150019 w 476250"/>
                  <a:gd name="connsiteY34" fmla="*/ 7144 h 466725"/>
                  <a:gd name="connsiteX35" fmla="*/ 143351 w 476250"/>
                  <a:gd name="connsiteY35" fmla="*/ 13811 h 466725"/>
                  <a:gd name="connsiteX36" fmla="*/ 143351 w 476250"/>
                  <a:gd name="connsiteY36" fmla="*/ 70009 h 466725"/>
                  <a:gd name="connsiteX37" fmla="*/ 88106 w 476250"/>
                  <a:gd name="connsiteY37" fmla="*/ 70009 h 466725"/>
                  <a:gd name="connsiteX38" fmla="*/ 64294 w 476250"/>
                  <a:gd name="connsiteY38" fmla="*/ 93821 h 466725"/>
                  <a:gd name="connsiteX39" fmla="*/ 64294 w 476250"/>
                  <a:gd name="connsiteY39" fmla="*/ 142399 h 466725"/>
                  <a:gd name="connsiteX40" fmla="*/ 13811 w 476250"/>
                  <a:gd name="connsiteY40" fmla="*/ 142399 h 466725"/>
                  <a:gd name="connsiteX41" fmla="*/ 7144 w 476250"/>
                  <a:gd name="connsiteY41" fmla="*/ 149066 h 466725"/>
                  <a:gd name="connsiteX42" fmla="*/ 7144 w 476250"/>
                  <a:gd name="connsiteY42" fmla="*/ 153829 h 466725"/>
                  <a:gd name="connsiteX43" fmla="*/ 13811 w 476250"/>
                  <a:gd name="connsiteY43" fmla="*/ 160496 h 466725"/>
                  <a:gd name="connsiteX44" fmla="*/ 64294 w 476250"/>
                  <a:gd name="connsiteY44" fmla="*/ 160496 h 466725"/>
                  <a:gd name="connsiteX45" fmla="*/ 64294 w 476250"/>
                  <a:gd name="connsiteY45" fmla="*/ 185261 h 466725"/>
                  <a:gd name="connsiteX46" fmla="*/ 13811 w 476250"/>
                  <a:gd name="connsiteY46" fmla="*/ 185261 h 466725"/>
                  <a:gd name="connsiteX47" fmla="*/ 7144 w 476250"/>
                  <a:gd name="connsiteY47" fmla="*/ 191929 h 466725"/>
                  <a:gd name="connsiteX48" fmla="*/ 7144 w 476250"/>
                  <a:gd name="connsiteY48" fmla="*/ 196691 h 466725"/>
                  <a:gd name="connsiteX49" fmla="*/ 13811 w 476250"/>
                  <a:gd name="connsiteY49" fmla="*/ 203359 h 466725"/>
                  <a:gd name="connsiteX50" fmla="*/ 64294 w 476250"/>
                  <a:gd name="connsiteY50" fmla="*/ 203359 h 466725"/>
                  <a:gd name="connsiteX51" fmla="*/ 64294 w 476250"/>
                  <a:gd name="connsiteY51" fmla="*/ 228124 h 466725"/>
                  <a:gd name="connsiteX52" fmla="*/ 13811 w 476250"/>
                  <a:gd name="connsiteY52" fmla="*/ 228124 h 466725"/>
                  <a:gd name="connsiteX53" fmla="*/ 7144 w 476250"/>
                  <a:gd name="connsiteY53" fmla="*/ 235744 h 466725"/>
                  <a:gd name="connsiteX54" fmla="*/ 7144 w 476250"/>
                  <a:gd name="connsiteY54" fmla="*/ 240506 h 466725"/>
                  <a:gd name="connsiteX55" fmla="*/ 13811 w 476250"/>
                  <a:gd name="connsiteY55" fmla="*/ 247174 h 466725"/>
                  <a:gd name="connsiteX56" fmla="*/ 64294 w 476250"/>
                  <a:gd name="connsiteY56" fmla="*/ 247174 h 466725"/>
                  <a:gd name="connsiteX57" fmla="*/ 64294 w 476250"/>
                  <a:gd name="connsiteY57" fmla="*/ 271939 h 466725"/>
                  <a:gd name="connsiteX58" fmla="*/ 13811 w 476250"/>
                  <a:gd name="connsiteY58" fmla="*/ 271939 h 466725"/>
                  <a:gd name="connsiteX59" fmla="*/ 7144 w 476250"/>
                  <a:gd name="connsiteY59" fmla="*/ 278606 h 466725"/>
                  <a:gd name="connsiteX60" fmla="*/ 7144 w 476250"/>
                  <a:gd name="connsiteY60" fmla="*/ 283369 h 466725"/>
                  <a:gd name="connsiteX61" fmla="*/ 13811 w 476250"/>
                  <a:gd name="connsiteY61" fmla="*/ 290036 h 466725"/>
                  <a:gd name="connsiteX62" fmla="*/ 64294 w 476250"/>
                  <a:gd name="connsiteY62" fmla="*/ 290036 h 466725"/>
                  <a:gd name="connsiteX63" fmla="*/ 64294 w 476250"/>
                  <a:gd name="connsiteY63" fmla="*/ 314801 h 466725"/>
                  <a:gd name="connsiteX64" fmla="*/ 13811 w 476250"/>
                  <a:gd name="connsiteY64" fmla="*/ 314801 h 466725"/>
                  <a:gd name="connsiteX65" fmla="*/ 7144 w 476250"/>
                  <a:gd name="connsiteY65" fmla="*/ 321469 h 466725"/>
                  <a:gd name="connsiteX66" fmla="*/ 7144 w 476250"/>
                  <a:gd name="connsiteY66" fmla="*/ 326231 h 466725"/>
                  <a:gd name="connsiteX67" fmla="*/ 13811 w 476250"/>
                  <a:gd name="connsiteY67" fmla="*/ 332899 h 466725"/>
                  <a:gd name="connsiteX68" fmla="*/ 64294 w 476250"/>
                  <a:gd name="connsiteY68" fmla="*/ 332899 h 466725"/>
                  <a:gd name="connsiteX69" fmla="*/ 64294 w 476250"/>
                  <a:gd name="connsiteY69" fmla="*/ 380524 h 466725"/>
                  <a:gd name="connsiteX70" fmla="*/ 88106 w 476250"/>
                  <a:gd name="connsiteY70" fmla="*/ 404336 h 466725"/>
                  <a:gd name="connsiteX71" fmla="*/ 142399 w 476250"/>
                  <a:gd name="connsiteY71" fmla="*/ 404336 h 466725"/>
                  <a:gd name="connsiteX72" fmla="*/ 142399 w 476250"/>
                  <a:gd name="connsiteY72" fmla="*/ 461486 h 466725"/>
                  <a:gd name="connsiteX73" fmla="*/ 149066 w 476250"/>
                  <a:gd name="connsiteY73" fmla="*/ 468154 h 466725"/>
                  <a:gd name="connsiteX74" fmla="*/ 153829 w 476250"/>
                  <a:gd name="connsiteY74" fmla="*/ 468154 h 466725"/>
                  <a:gd name="connsiteX75" fmla="*/ 160496 w 476250"/>
                  <a:gd name="connsiteY75" fmla="*/ 461486 h 466725"/>
                  <a:gd name="connsiteX76" fmla="*/ 160496 w 476250"/>
                  <a:gd name="connsiteY76" fmla="*/ 404336 h 466725"/>
                  <a:gd name="connsiteX77" fmla="*/ 185261 w 476250"/>
                  <a:gd name="connsiteY77" fmla="*/ 404336 h 466725"/>
                  <a:gd name="connsiteX78" fmla="*/ 185261 w 476250"/>
                  <a:gd name="connsiteY78" fmla="*/ 461486 h 466725"/>
                  <a:gd name="connsiteX79" fmla="*/ 191929 w 476250"/>
                  <a:gd name="connsiteY79" fmla="*/ 468154 h 466725"/>
                  <a:gd name="connsiteX80" fmla="*/ 196691 w 476250"/>
                  <a:gd name="connsiteY80" fmla="*/ 468154 h 466725"/>
                  <a:gd name="connsiteX81" fmla="*/ 203359 w 476250"/>
                  <a:gd name="connsiteY81" fmla="*/ 461486 h 466725"/>
                  <a:gd name="connsiteX82" fmla="*/ 203359 w 476250"/>
                  <a:gd name="connsiteY82" fmla="*/ 404336 h 466725"/>
                  <a:gd name="connsiteX83" fmla="*/ 228124 w 476250"/>
                  <a:gd name="connsiteY83" fmla="*/ 404336 h 466725"/>
                  <a:gd name="connsiteX84" fmla="*/ 228124 w 476250"/>
                  <a:gd name="connsiteY84" fmla="*/ 461486 h 466725"/>
                  <a:gd name="connsiteX85" fmla="*/ 234791 w 476250"/>
                  <a:gd name="connsiteY85" fmla="*/ 468154 h 466725"/>
                  <a:gd name="connsiteX86" fmla="*/ 239554 w 476250"/>
                  <a:gd name="connsiteY86" fmla="*/ 468154 h 466725"/>
                  <a:gd name="connsiteX87" fmla="*/ 246221 w 476250"/>
                  <a:gd name="connsiteY87" fmla="*/ 461486 h 466725"/>
                  <a:gd name="connsiteX88" fmla="*/ 246221 w 476250"/>
                  <a:gd name="connsiteY88" fmla="*/ 404336 h 466725"/>
                  <a:gd name="connsiteX89" fmla="*/ 270986 w 476250"/>
                  <a:gd name="connsiteY89" fmla="*/ 404336 h 466725"/>
                  <a:gd name="connsiteX90" fmla="*/ 270986 w 476250"/>
                  <a:gd name="connsiteY90" fmla="*/ 461486 h 466725"/>
                  <a:gd name="connsiteX91" fmla="*/ 277654 w 476250"/>
                  <a:gd name="connsiteY91" fmla="*/ 468154 h 466725"/>
                  <a:gd name="connsiteX92" fmla="*/ 283369 w 476250"/>
                  <a:gd name="connsiteY92" fmla="*/ 468154 h 466725"/>
                  <a:gd name="connsiteX93" fmla="*/ 290036 w 476250"/>
                  <a:gd name="connsiteY93" fmla="*/ 461486 h 466725"/>
                  <a:gd name="connsiteX94" fmla="*/ 290036 w 476250"/>
                  <a:gd name="connsiteY94" fmla="*/ 404336 h 466725"/>
                  <a:gd name="connsiteX95" fmla="*/ 314801 w 476250"/>
                  <a:gd name="connsiteY95" fmla="*/ 404336 h 466725"/>
                  <a:gd name="connsiteX96" fmla="*/ 314801 w 476250"/>
                  <a:gd name="connsiteY96" fmla="*/ 461486 h 466725"/>
                  <a:gd name="connsiteX97" fmla="*/ 321469 w 476250"/>
                  <a:gd name="connsiteY97" fmla="*/ 468154 h 466725"/>
                  <a:gd name="connsiteX98" fmla="*/ 326231 w 476250"/>
                  <a:gd name="connsiteY98" fmla="*/ 468154 h 466725"/>
                  <a:gd name="connsiteX99" fmla="*/ 332899 w 476250"/>
                  <a:gd name="connsiteY99" fmla="*/ 461486 h 466725"/>
                  <a:gd name="connsiteX100" fmla="*/ 332899 w 476250"/>
                  <a:gd name="connsiteY100" fmla="*/ 404336 h 466725"/>
                  <a:gd name="connsiteX101" fmla="*/ 391001 w 476250"/>
                  <a:gd name="connsiteY101" fmla="*/ 404336 h 466725"/>
                  <a:gd name="connsiteX102" fmla="*/ 414814 w 476250"/>
                  <a:gd name="connsiteY102" fmla="*/ 380524 h 466725"/>
                  <a:gd name="connsiteX103" fmla="*/ 414814 w 476250"/>
                  <a:gd name="connsiteY103" fmla="*/ 332899 h 466725"/>
                  <a:gd name="connsiteX104" fmla="*/ 461486 w 476250"/>
                  <a:gd name="connsiteY104" fmla="*/ 332899 h 466725"/>
                  <a:gd name="connsiteX105" fmla="*/ 468154 w 476250"/>
                  <a:gd name="connsiteY105" fmla="*/ 326231 h 466725"/>
                  <a:gd name="connsiteX106" fmla="*/ 468154 w 476250"/>
                  <a:gd name="connsiteY106" fmla="*/ 321469 h 466725"/>
                  <a:gd name="connsiteX107" fmla="*/ 461486 w 476250"/>
                  <a:gd name="connsiteY107" fmla="*/ 314801 h 466725"/>
                  <a:gd name="connsiteX108" fmla="*/ 414814 w 476250"/>
                  <a:gd name="connsiteY108" fmla="*/ 314801 h 466725"/>
                  <a:gd name="connsiteX109" fmla="*/ 414814 w 476250"/>
                  <a:gd name="connsiteY109" fmla="*/ 290036 h 466725"/>
                  <a:gd name="connsiteX110" fmla="*/ 461486 w 476250"/>
                  <a:gd name="connsiteY110" fmla="*/ 290036 h 466725"/>
                  <a:gd name="connsiteX111" fmla="*/ 468154 w 476250"/>
                  <a:gd name="connsiteY111" fmla="*/ 283369 h 466725"/>
                  <a:gd name="connsiteX112" fmla="*/ 468154 w 476250"/>
                  <a:gd name="connsiteY112" fmla="*/ 278606 h 466725"/>
                  <a:gd name="connsiteX113" fmla="*/ 461486 w 476250"/>
                  <a:gd name="connsiteY113" fmla="*/ 271939 h 466725"/>
                  <a:gd name="connsiteX114" fmla="*/ 414814 w 476250"/>
                  <a:gd name="connsiteY114" fmla="*/ 271939 h 466725"/>
                  <a:gd name="connsiteX115" fmla="*/ 414814 w 476250"/>
                  <a:gd name="connsiteY115" fmla="*/ 247174 h 466725"/>
                  <a:gd name="connsiteX116" fmla="*/ 461486 w 476250"/>
                  <a:gd name="connsiteY116" fmla="*/ 247174 h 466725"/>
                  <a:gd name="connsiteX117" fmla="*/ 468154 w 476250"/>
                  <a:gd name="connsiteY117" fmla="*/ 240506 h 466725"/>
                  <a:gd name="connsiteX118" fmla="*/ 468154 w 476250"/>
                  <a:gd name="connsiteY118" fmla="*/ 235744 h 466725"/>
                  <a:gd name="connsiteX119" fmla="*/ 461486 w 476250"/>
                  <a:gd name="connsiteY119" fmla="*/ 229076 h 466725"/>
                  <a:gd name="connsiteX120" fmla="*/ 414814 w 476250"/>
                  <a:gd name="connsiteY120" fmla="*/ 229076 h 466725"/>
                  <a:gd name="connsiteX121" fmla="*/ 414814 w 476250"/>
                  <a:gd name="connsiteY121" fmla="*/ 204311 h 466725"/>
                  <a:gd name="connsiteX122" fmla="*/ 461486 w 476250"/>
                  <a:gd name="connsiteY122" fmla="*/ 204311 h 466725"/>
                  <a:gd name="connsiteX123" fmla="*/ 468154 w 476250"/>
                  <a:gd name="connsiteY123" fmla="*/ 197644 h 466725"/>
                  <a:gd name="connsiteX124" fmla="*/ 468154 w 476250"/>
                  <a:gd name="connsiteY124" fmla="*/ 192881 h 466725"/>
                  <a:gd name="connsiteX125" fmla="*/ 461486 w 476250"/>
                  <a:gd name="connsiteY125" fmla="*/ 186214 h 466725"/>
                  <a:gd name="connsiteX126" fmla="*/ 414814 w 476250"/>
                  <a:gd name="connsiteY126" fmla="*/ 186214 h 466725"/>
                  <a:gd name="connsiteX127" fmla="*/ 414814 w 476250"/>
                  <a:gd name="connsiteY127" fmla="*/ 161449 h 466725"/>
                  <a:gd name="connsiteX128" fmla="*/ 462439 w 476250"/>
                  <a:gd name="connsiteY128" fmla="*/ 161449 h 466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</a:cxnLst>
                <a:rect l="l" t="t" r="r" b="b"/>
                <a:pathLst>
                  <a:path w="476250" h="466725">
                    <a:moveTo>
                      <a:pt x="462439" y="160496"/>
                    </a:moveTo>
                    <a:cubicBezTo>
                      <a:pt x="466249" y="160496"/>
                      <a:pt x="469106" y="157639"/>
                      <a:pt x="469106" y="153829"/>
                    </a:cubicBezTo>
                    <a:lnTo>
                      <a:pt x="469106" y="149066"/>
                    </a:lnTo>
                    <a:cubicBezTo>
                      <a:pt x="469106" y="145256"/>
                      <a:pt x="466249" y="142399"/>
                      <a:pt x="462439" y="142399"/>
                    </a:cubicBezTo>
                    <a:lnTo>
                      <a:pt x="415766" y="142399"/>
                    </a:lnTo>
                    <a:lnTo>
                      <a:pt x="415766" y="93821"/>
                    </a:lnTo>
                    <a:cubicBezTo>
                      <a:pt x="415766" y="80486"/>
                      <a:pt x="405289" y="70009"/>
                      <a:pt x="391954" y="70009"/>
                    </a:cubicBezTo>
                    <a:lnTo>
                      <a:pt x="333851" y="70009"/>
                    </a:lnTo>
                    <a:lnTo>
                      <a:pt x="333851" y="13811"/>
                    </a:lnTo>
                    <a:cubicBezTo>
                      <a:pt x="333851" y="10001"/>
                      <a:pt x="330994" y="7144"/>
                      <a:pt x="327184" y="7144"/>
                    </a:cubicBezTo>
                    <a:lnTo>
                      <a:pt x="322421" y="7144"/>
                    </a:lnTo>
                    <a:cubicBezTo>
                      <a:pt x="318611" y="7144"/>
                      <a:pt x="315754" y="10001"/>
                      <a:pt x="315754" y="13811"/>
                    </a:cubicBezTo>
                    <a:lnTo>
                      <a:pt x="315754" y="70009"/>
                    </a:lnTo>
                    <a:lnTo>
                      <a:pt x="290989" y="70009"/>
                    </a:lnTo>
                    <a:lnTo>
                      <a:pt x="290989" y="13811"/>
                    </a:lnTo>
                    <a:cubicBezTo>
                      <a:pt x="290989" y="10001"/>
                      <a:pt x="287179" y="7144"/>
                      <a:pt x="283369" y="7144"/>
                    </a:cubicBezTo>
                    <a:lnTo>
                      <a:pt x="278606" y="7144"/>
                    </a:lnTo>
                    <a:cubicBezTo>
                      <a:pt x="274796" y="7144"/>
                      <a:pt x="271939" y="10001"/>
                      <a:pt x="271939" y="13811"/>
                    </a:cubicBezTo>
                    <a:lnTo>
                      <a:pt x="271939" y="70009"/>
                    </a:lnTo>
                    <a:lnTo>
                      <a:pt x="247174" y="70009"/>
                    </a:lnTo>
                    <a:lnTo>
                      <a:pt x="247174" y="13811"/>
                    </a:lnTo>
                    <a:cubicBezTo>
                      <a:pt x="247174" y="10001"/>
                      <a:pt x="244316" y="7144"/>
                      <a:pt x="240506" y="7144"/>
                    </a:cubicBezTo>
                    <a:lnTo>
                      <a:pt x="235744" y="7144"/>
                    </a:lnTo>
                    <a:cubicBezTo>
                      <a:pt x="231934" y="7144"/>
                      <a:pt x="229076" y="10001"/>
                      <a:pt x="229076" y="13811"/>
                    </a:cubicBezTo>
                    <a:lnTo>
                      <a:pt x="229076" y="70009"/>
                    </a:lnTo>
                    <a:lnTo>
                      <a:pt x="204311" y="70009"/>
                    </a:lnTo>
                    <a:lnTo>
                      <a:pt x="204311" y="13811"/>
                    </a:lnTo>
                    <a:cubicBezTo>
                      <a:pt x="204311" y="10001"/>
                      <a:pt x="201454" y="7144"/>
                      <a:pt x="197644" y="7144"/>
                    </a:cubicBezTo>
                    <a:lnTo>
                      <a:pt x="192881" y="7144"/>
                    </a:lnTo>
                    <a:cubicBezTo>
                      <a:pt x="189071" y="7144"/>
                      <a:pt x="186214" y="10001"/>
                      <a:pt x="186214" y="13811"/>
                    </a:cubicBezTo>
                    <a:lnTo>
                      <a:pt x="186214" y="70009"/>
                    </a:lnTo>
                    <a:lnTo>
                      <a:pt x="161449" y="70009"/>
                    </a:lnTo>
                    <a:lnTo>
                      <a:pt x="161449" y="13811"/>
                    </a:lnTo>
                    <a:cubicBezTo>
                      <a:pt x="161449" y="10001"/>
                      <a:pt x="158591" y="7144"/>
                      <a:pt x="154781" y="7144"/>
                    </a:cubicBezTo>
                    <a:lnTo>
                      <a:pt x="150019" y="7144"/>
                    </a:lnTo>
                    <a:cubicBezTo>
                      <a:pt x="146209" y="7144"/>
                      <a:pt x="143351" y="10001"/>
                      <a:pt x="143351" y="13811"/>
                    </a:cubicBezTo>
                    <a:lnTo>
                      <a:pt x="143351" y="70009"/>
                    </a:lnTo>
                    <a:lnTo>
                      <a:pt x="88106" y="70009"/>
                    </a:lnTo>
                    <a:cubicBezTo>
                      <a:pt x="74771" y="70009"/>
                      <a:pt x="64294" y="81439"/>
                      <a:pt x="64294" y="93821"/>
                    </a:cubicBezTo>
                    <a:lnTo>
                      <a:pt x="64294" y="142399"/>
                    </a:lnTo>
                    <a:lnTo>
                      <a:pt x="13811" y="142399"/>
                    </a:lnTo>
                    <a:cubicBezTo>
                      <a:pt x="10001" y="142399"/>
                      <a:pt x="7144" y="145256"/>
                      <a:pt x="7144" y="149066"/>
                    </a:cubicBezTo>
                    <a:lnTo>
                      <a:pt x="7144" y="153829"/>
                    </a:lnTo>
                    <a:cubicBezTo>
                      <a:pt x="7144" y="157639"/>
                      <a:pt x="10001" y="160496"/>
                      <a:pt x="13811" y="160496"/>
                    </a:cubicBezTo>
                    <a:lnTo>
                      <a:pt x="64294" y="160496"/>
                    </a:lnTo>
                    <a:lnTo>
                      <a:pt x="64294" y="185261"/>
                    </a:lnTo>
                    <a:lnTo>
                      <a:pt x="13811" y="185261"/>
                    </a:lnTo>
                    <a:cubicBezTo>
                      <a:pt x="10001" y="185261"/>
                      <a:pt x="7144" y="188119"/>
                      <a:pt x="7144" y="191929"/>
                    </a:cubicBezTo>
                    <a:lnTo>
                      <a:pt x="7144" y="196691"/>
                    </a:lnTo>
                    <a:cubicBezTo>
                      <a:pt x="7144" y="200501"/>
                      <a:pt x="10001" y="203359"/>
                      <a:pt x="13811" y="203359"/>
                    </a:cubicBezTo>
                    <a:lnTo>
                      <a:pt x="64294" y="203359"/>
                    </a:lnTo>
                    <a:lnTo>
                      <a:pt x="64294" y="228124"/>
                    </a:lnTo>
                    <a:lnTo>
                      <a:pt x="13811" y="228124"/>
                    </a:lnTo>
                    <a:cubicBezTo>
                      <a:pt x="10001" y="229076"/>
                      <a:pt x="7144" y="231934"/>
                      <a:pt x="7144" y="235744"/>
                    </a:cubicBezTo>
                    <a:lnTo>
                      <a:pt x="7144" y="240506"/>
                    </a:lnTo>
                    <a:cubicBezTo>
                      <a:pt x="7144" y="244316"/>
                      <a:pt x="10001" y="247174"/>
                      <a:pt x="13811" y="247174"/>
                    </a:cubicBezTo>
                    <a:lnTo>
                      <a:pt x="64294" y="247174"/>
                    </a:lnTo>
                    <a:lnTo>
                      <a:pt x="64294" y="271939"/>
                    </a:lnTo>
                    <a:lnTo>
                      <a:pt x="13811" y="271939"/>
                    </a:lnTo>
                    <a:cubicBezTo>
                      <a:pt x="10001" y="271939"/>
                      <a:pt x="7144" y="274796"/>
                      <a:pt x="7144" y="278606"/>
                    </a:cubicBezTo>
                    <a:lnTo>
                      <a:pt x="7144" y="283369"/>
                    </a:lnTo>
                    <a:cubicBezTo>
                      <a:pt x="7144" y="287179"/>
                      <a:pt x="10001" y="290036"/>
                      <a:pt x="13811" y="290036"/>
                    </a:cubicBezTo>
                    <a:lnTo>
                      <a:pt x="64294" y="290036"/>
                    </a:lnTo>
                    <a:lnTo>
                      <a:pt x="64294" y="314801"/>
                    </a:lnTo>
                    <a:lnTo>
                      <a:pt x="13811" y="314801"/>
                    </a:lnTo>
                    <a:cubicBezTo>
                      <a:pt x="10001" y="314801"/>
                      <a:pt x="7144" y="317659"/>
                      <a:pt x="7144" y="321469"/>
                    </a:cubicBezTo>
                    <a:lnTo>
                      <a:pt x="7144" y="326231"/>
                    </a:lnTo>
                    <a:cubicBezTo>
                      <a:pt x="7144" y="330041"/>
                      <a:pt x="10001" y="332899"/>
                      <a:pt x="13811" y="332899"/>
                    </a:cubicBezTo>
                    <a:lnTo>
                      <a:pt x="64294" y="332899"/>
                    </a:lnTo>
                    <a:lnTo>
                      <a:pt x="64294" y="380524"/>
                    </a:lnTo>
                    <a:cubicBezTo>
                      <a:pt x="64294" y="393859"/>
                      <a:pt x="74771" y="404336"/>
                      <a:pt x="88106" y="404336"/>
                    </a:cubicBezTo>
                    <a:lnTo>
                      <a:pt x="142399" y="404336"/>
                    </a:lnTo>
                    <a:lnTo>
                      <a:pt x="142399" y="461486"/>
                    </a:lnTo>
                    <a:cubicBezTo>
                      <a:pt x="142399" y="465296"/>
                      <a:pt x="145256" y="468154"/>
                      <a:pt x="149066" y="468154"/>
                    </a:cubicBezTo>
                    <a:lnTo>
                      <a:pt x="153829" y="468154"/>
                    </a:lnTo>
                    <a:cubicBezTo>
                      <a:pt x="157639" y="468154"/>
                      <a:pt x="160496" y="465296"/>
                      <a:pt x="160496" y="461486"/>
                    </a:cubicBezTo>
                    <a:lnTo>
                      <a:pt x="160496" y="404336"/>
                    </a:lnTo>
                    <a:lnTo>
                      <a:pt x="185261" y="404336"/>
                    </a:lnTo>
                    <a:lnTo>
                      <a:pt x="185261" y="461486"/>
                    </a:lnTo>
                    <a:cubicBezTo>
                      <a:pt x="185261" y="465296"/>
                      <a:pt x="188119" y="468154"/>
                      <a:pt x="191929" y="468154"/>
                    </a:cubicBezTo>
                    <a:lnTo>
                      <a:pt x="196691" y="468154"/>
                    </a:lnTo>
                    <a:cubicBezTo>
                      <a:pt x="200501" y="468154"/>
                      <a:pt x="203359" y="465296"/>
                      <a:pt x="203359" y="461486"/>
                    </a:cubicBezTo>
                    <a:lnTo>
                      <a:pt x="203359" y="404336"/>
                    </a:lnTo>
                    <a:lnTo>
                      <a:pt x="228124" y="404336"/>
                    </a:lnTo>
                    <a:lnTo>
                      <a:pt x="228124" y="461486"/>
                    </a:lnTo>
                    <a:cubicBezTo>
                      <a:pt x="228124" y="465296"/>
                      <a:pt x="230981" y="468154"/>
                      <a:pt x="234791" y="468154"/>
                    </a:cubicBezTo>
                    <a:lnTo>
                      <a:pt x="239554" y="468154"/>
                    </a:lnTo>
                    <a:cubicBezTo>
                      <a:pt x="243364" y="468154"/>
                      <a:pt x="246221" y="465296"/>
                      <a:pt x="246221" y="461486"/>
                    </a:cubicBezTo>
                    <a:lnTo>
                      <a:pt x="246221" y="404336"/>
                    </a:lnTo>
                    <a:lnTo>
                      <a:pt x="270986" y="404336"/>
                    </a:lnTo>
                    <a:lnTo>
                      <a:pt x="270986" y="461486"/>
                    </a:lnTo>
                    <a:cubicBezTo>
                      <a:pt x="270986" y="465296"/>
                      <a:pt x="273844" y="468154"/>
                      <a:pt x="277654" y="468154"/>
                    </a:cubicBezTo>
                    <a:lnTo>
                      <a:pt x="283369" y="468154"/>
                    </a:lnTo>
                    <a:cubicBezTo>
                      <a:pt x="287179" y="468154"/>
                      <a:pt x="290036" y="465296"/>
                      <a:pt x="290036" y="461486"/>
                    </a:cubicBezTo>
                    <a:lnTo>
                      <a:pt x="290036" y="404336"/>
                    </a:lnTo>
                    <a:lnTo>
                      <a:pt x="314801" y="404336"/>
                    </a:lnTo>
                    <a:lnTo>
                      <a:pt x="314801" y="461486"/>
                    </a:lnTo>
                    <a:cubicBezTo>
                      <a:pt x="314801" y="465296"/>
                      <a:pt x="317659" y="468154"/>
                      <a:pt x="321469" y="468154"/>
                    </a:cubicBezTo>
                    <a:lnTo>
                      <a:pt x="326231" y="468154"/>
                    </a:lnTo>
                    <a:cubicBezTo>
                      <a:pt x="330041" y="468154"/>
                      <a:pt x="332899" y="465296"/>
                      <a:pt x="332899" y="461486"/>
                    </a:cubicBezTo>
                    <a:lnTo>
                      <a:pt x="332899" y="404336"/>
                    </a:lnTo>
                    <a:lnTo>
                      <a:pt x="391001" y="404336"/>
                    </a:lnTo>
                    <a:cubicBezTo>
                      <a:pt x="404336" y="404336"/>
                      <a:pt x="414814" y="393859"/>
                      <a:pt x="414814" y="380524"/>
                    </a:cubicBezTo>
                    <a:lnTo>
                      <a:pt x="414814" y="332899"/>
                    </a:lnTo>
                    <a:lnTo>
                      <a:pt x="461486" y="332899"/>
                    </a:lnTo>
                    <a:cubicBezTo>
                      <a:pt x="465296" y="332899"/>
                      <a:pt x="468154" y="330041"/>
                      <a:pt x="468154" y="326231"/>
                    </a:cubicBezTo>
                    <a:lnTo>
                      <a:pt x="468154" y="321469"/>
                    </a:lnTo>
                    <a:cubicBezTo>
                      <a:pt x="468154" y="317659"/>
                      <a:pt x="465296" y="314801"/>
                      <a:pt x="461486" y="314801"/>
                    </a:cubicBezTo>
                    <a:lnTo>
                      <a:pt x="414814" y="314801"/>
                    </a:lnTo>
                    <a:lnTo>
                      <a:pt x="414814" y="290036"/>
                    </a:lnTo>
                    <a:lnTo>
                      <a:pt x="461486" y="290036"/>
                    </a:lnTo>
                    <a:cubicBezTo>
                      <a:pt x="465296" y="290036"/>
                      <a:pt x="468154" y="287179"/>
                      <a:pt x="468154" y="283369"/>
                    </a:cubicBezTo>
                    <a:lnTo>
                      <a:pt x="468154" y="278606"/>
                    </a:lnTo>
                    <a:cubicBezTo>
                      <a:pt x="468154" y="274796"/>
                      <a:pt x="465296" y="271939"/>
                      <a:pt x="461486" y="271939"/>
                    </a:cubicBezTo>
                    <a:lnTo>
                      <a:pt x="414814" y="271939"/>
                    </a:lnTo>
                    <a:lnTo>
                      <a:pt x="414814" y="247174"/>
                    </a:lnTo>
                    <a:lnTo>
                      <a:pt x="461486" y="247174"/>
                    </a:lnTo>
                    <a:cubicBezTo>
                      <a:pt x="465296" y="247174"/>
                      <a:pt x="468154" y="244316"/>
                      <a:pt x="468154" y="240506"/>
                    </a:cubicBezTo>
                    <a:lnTo>
                      <a:pt x="468154" y="235744"/>
                    </a:lnTo>
                    <a:cubicBezTo>
                      <a:pt x="468154" y="231934"/>
                      <a:pt x="465296" y="229076"/>
                      <a:pt x="461486" y="229076"/>
                    </a:cubicBezTo>
                    <a:lnTo>
                      <a:pt x="414814" y="229076"/>
                    </a:lnTo>
                    <a:lnTo>
                      <a:pt x="414814" y="204311"/>
                    </a:lnTo>
                    <a:lnTo>
                      <a:pt x="461486" y="204311"/>
                    </a:lnTo>
                    <a:cubicBezTo>
                      <a:pt x="465296" y="204311"/>
                      <a:pt x="468154" y="201454"/>
                      <a:pt x="468154" y="197644"/>
                    </a:cubicBezTo>
                    <a:lnTo>
                      <a:pt x="468154" y="192881"/>
                    </a:lnTo>
                    <a:cubicBezTo>
                      <a:pt x="468154" y="189071"/>
                      <a:pt x="465296" y="186214"/>
                      <a:pt x="461486" y="186214"/>
                    </a:cubicBezTo>
                    <a:lnTo>
                      <a:pt x="414814" y="186214"/>
                    </a:lnTo>
                    <a:lnTo>
                      <a:pt x="414814" y="161449"/>
                    </a:lnTo>
                    <a:lnTo>
                      <a:pt x="462439" y="16144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xmlns="" id="{7E0A2826-8662-4C5F-8ECD-9228A0FA4B39}"/>
                  </a:ext>
                </a:extLst>
              </p:cNvPr>
              <p:cNvSpPr/>
              <p:nvPr/>
            </p:nvSpPr>
            <p:spPr>
              <a:xfrm flipH="1">
                <a:off x="7470649" y="1911493"/>
                <a:ext cx="3970151" cy="3970151"/>
              </a:xfrm>
              <a:prstGeom prst="arc">
                <a:avLst>
                  <a:gd name="adj1" fmla="val 16200000"/>
                  <a:gd name="adj2" fmla="val 5433205"/>
                </a:avLst>
              </a:prstGeom>
              <a:ln w="53975">
                <a:gradFill>
                  <a:gsLst>
                    <a:gs pos="82000">
                      <a:srgbClr val="D9D9D9"/>
                    </a:gs>
                    <a:gs pos="0">
                      <a:schemeClr val="bg1">
                        <a:lumMod val="85000"/>
                        <a:alpha val="0"/>
                      </a:schemeClr>
                    </a:gs>
                    <a:gs pos="20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85000"/>
                        <a:alpha val="0"/>
                      </a:schemeClr>
                    </a:gs>
                  </a:gsLst>
                  <a:lin ang="5400000" scaled="0"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700" dirty="0"/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5828657" y="2247821"/>
              <a:ext cx="3323851" cy="25511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1400" b="1" dirty="0" smtClean="0">
                  <a:latin typeface="Calibri" pitchFamily="34" charset="0"/>
                  <a:ea typeface="Calibri" pitchFamily="34" charset="0"/>
                  <a:cs typeface="Arial" pitchFamily="34" charset="0"/>
                </a:rPr>
                <a:t>La mise en place de CFA opérationnels jouant le rôle d’interface entre les établissements de l’enseignement supérieur et les branches professionnelles. </a:t>
              </a:r>
            </a:p>
            <a:p>
              <a:r>
                <a:rPr lang="fr-FR" sz="1400" b="1" dirty="0" smtClean="0">
                  <a:latin typeface="Calibri" pitchFamily="34" charset="0"/>
                  <a:ea typeface="Calibri" pitchFamily="34" charset="0"/>
                  <a:cs typeface="Arial" pitchFamily="34" charset="0"/>
                </a:rPr>
                <a:t>	</a:t>
              </a:r>
            </a:p>
            <a:p>
              <a:r>
                <a:rPr lang="fr-FR" sz="1400" dirty="0" smtClean="0">
                  <a:solidFill>
                    <a:srgbClr val="000000"/>
                  </a:solidFill>
                </a:rPr>
                <a:t>	</a:t>
              </a:r>
            </a:p>
          </p:txBody>
        </p:sp>
        <p:sp>
          <p:nvSpPr>
            <p:cNvPr id="34" name="Arc 33">
              <a:extLst>
                <a:ext uri="{FF2B5EF4-FFF2-40B4-BE49-F238E27FC236}">
                  <a16:creationId xmlns:a16="http://schemas.microsoft.com/office/drawing/2014/main" xmlns="" id="{7E0A2826-8662-4C5F-8ECD-9228A0FA4B39}"/>
                </a:ext>
              </a:extLst>
            </p:cNvPr>
            <p:cNvSpPr/>
            <p:nvPr/>
          </p:nvSpPr>
          <p:spPr>
            <a:xfrm rot="10800000" flipH="1">
              <a:off x="1170220" y="2451871"/>
              <a:ext cx="3970151" cy="3970151"/>
            </a:xfrm>
            <a:prstGeom prst="arc">
              <a:avLst>
                <a:gd name="adj1" fmla="val 16200000"/>
                <a:gd name="adj2" fmla="val 5433205"/>
              </a:avLst>
            </a:prstGeom>
            <a:ln w="53975">
              <a:gradFill>
                <a:gsLst>
                  <a:gs pos="82000">
                    <a:srgbClr val="D9D9D9"/>
                  </a:gs>
                  <a:gs pos="0">
                    <a:schemeClr val="bg1">
                      <a:lumMod val="85000"/>
                      <a:alpha val="0"/>
                    </a:schemeClr>
                  </a:gs>
                  <a:gs pos="20000">
                    <a:schemeClr val="bg1">
                      <a:lumMod val="85000"/>
                    </a:schemeClr>
                  </a:gs>
                  <a:gs pos="100000">
                    <a:schemeClr val="bg1">
                      <a:lumMod val="85000"/>
                      <a:alpha val="0"/>
                    </a:schemeClr>
                  </a:gs>
                </a:gsLst>
                <a:lin ang="540000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178536" y="4092235"/>
              <a:ext cx="2864769" cy="19238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1400" b="1" dirty="0" smtClean="0">
                  <a:latin typeface="Calibri" pitchFamily="34" charset="0"/>
                  <a:ea typeface="Calibri" pitchFamily="34" charset="0"/>
                  <a:cs typeface="Arial" pitchFamily="34" charset="0"/>
                </a:rPr>
                <a:t>Instaurer une démarche contractuelle entre les formations professionnelles et les acteurs socio-économiques. </a:t>
              </a:r>
            </a:p>
            <a:p>
              <a:pPr algn="just"/>
              <a:r>
                <a:rPr lang="fr-FR" sz="1400" b="1" dirty="0" smtClean="0">
                  <a:latin typeface="Calibri" pitchFamily="34" charset="0"/>
                  <a:ea typeface="Calibri" pitchFamily="34" charset="0"/>
                  <a:cs typeface="Arial" pitchFamily="34" charset="0"/>
                </a:rPr>
                <a:t>	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976042" y="5548352"/>
              <a:ext cx="3088996" cy="133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1400" b="1" dirty="0" smtClean="0">
                  <a:latin typeface="Calibri" pitchFamily="34" charset="0"/>
                  <a:ea typeface="Calibri" pitchFamily="34" charset="0"/>
                  <a:cs typeface="Arial" pitchFamily="34" charset="0"/>
                </a:rPr>
                <a:t>Mettre à disposition des CFA les outils nécessaires pour leur bonne gouvernance. </a:t>
              </a:r>
            </a:p>
            <a:p>
              <a:pPr algn="just"/>
              <a:r>
                <a:rPr lang="fr-FR" sz="1400" b="1" dirty="0" smtClean="0">
                  <a:latin typeface="Calibri" pitchFamily="34" charset="0"/>
                  <a:ea typeface="Calibri" pitchFamily="34" charset="0"/>
                  <a:cs typeface="Arial" pitchFamily="34" charset="0"/>
                </a:rPr>
                <a:t>	</a:t>
              </a:r>
            </a:p>
          </p:txBody>
        </p:sp>
        <p:sp>
          <p:nvSpPr>
            <p:cNvPr id="37" name="Oval 61">
              <a:extLst>
                <a:ext uri="{FF2B5EF4-FFF2-40B4-BE49-F238E27FC236}">
                  <a16:creationId xmlns:a16="http://schemas.microsoft.com/office/drawing/2014/main" xmlns="" id="{C6150010-A241-40AE-B693-6CCF2FC60A07}"/>
                </a:ext>
              </a:extLst>
            </p:cNvPr>
            <p:cNvSpPr/>
            <p:nvPr/>
          </p:nvSpPr>
          <p:spPr>
            <a:xfrm flipH="1">
              <a:off x="5058042" y="4278196"/>
              <a:ext cx="216119" cy="21611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38" name="Oval 62">
              <a:extLst>
                <a:ext uri="{FF2B5EF4-FFF2-40B4-BE49-F238E27FC236}">
                  <a16:creationId xmlns:a16="http://schemas.microsoft.com/office/drawing/2014/main" xmlns="" id="{C08EB5F7-2BF1-425F-9FE0-4DB072808ACC}"/>
                </a:ext>
              </a:extLst>
            </p:cNvPr>
            <p:cNvSpPr/>
            <p:nvPr/>
          </p:nvSpPr>
          <p:spPr>
            <a:xfrm flipH="1">
              <a:off x="4651634" y="3151983"/>
              <a:ext cx="216119" cy="21611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39" name="Oval 64">
              <a:extLst>
                <a:ext uri="{FF2B5EF4-FFF2-40B4-BE49-F238E27FC236}">
                  <a16:creationId xmlns:a16="http://schemas.microsoft.com/office/drawing/2014/main" xmlns="" id="{8D80F9A0-6C85-4B37-922B-5F9E59754C20}"/>
                </a:ext>
              </a:extLst>
            </p:cNvPr>
            <p:cNvSpPr/>
            <p:nvPr/>
          </p:nvSpPr>
          <p:spPr>
            <a:xfrm flipH="1">
              <a:off x="5386418" y="2949611"/>
              <a:ext cx="549613" cy="5496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" name="Oval 67">
              <a:extLst>
                <a:ext uri="{FF2B5EF4-FFF2-40B4-BE49-F238E27FC236}">
                  <a16:creationId xmlns:a16="http://schemas.microsoft.com/office/drawing/2014/main" xmlns="" id="{367BBC88-3979-4C87-AD97-EFBA350194D3}"/>
                </a:ext>
              </a:extLst>
            </p:cNvPr>
            <p:cNvSpPr/>
            <p:nvPr/>
          </p:nvSpPr>
          <p:spPr>
            <a:xfrm flipH="1">
              <a:off x="4609658" y="5577568"/>
              <a:ext cx="216119" cy="21611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41" name="TextBox 73"/>
            <p:cNvSpPr txBox="1"/>
            <p:nvPr/>
          </p:nvSpPr>
          <p:spPr>
            <a:xfrm>
              <a:off x="5391308" y="2927342"/>
              <a:ext cx="439385" cy="501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MA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3" name="Oval 69">
              <a:extLst>
                <a:ext uri="{FF2B5EF4-FFF2-40B4-BE49-F238E27FC236}">
                  <a16:creationId xmlns:a16="http://schemas.microsoft.com/office/drawing/2014/main" xmlns="" id="{476F4CD0-08EC-4375-826C-A9E7EA1B4C50}"/>
                </a:ext>
              </a:extLst>
            </p:cNvPr>
            <p:cNvSpPr/>
            <p:nvPr/>
          </p:nvSpPr>
          <p:spPr>
            <a:xfrm flipH="1">
              <a:off x="5708932" y="4116364"/>
              <a:ext cx="549613" cy="5496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TextBox 76"/>
            <p:cNvSpPr txBox="1"/>
            <p:nvPr/>
          </p:nvSpPr>
          <p:spPr>
            <a:xfrm>
              <a:off x="5741187" y="4092236"/>
              <a:ext cx="439385" cy="501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MA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5" name="Oval 68">
              <a:extLst>
                <a:ext uri="{FF2B5EF4-FFF2-40B4-BE49-F238E27FC236}">
                  <a16:creationId xmlns:a16="http://schemas.microsoft.com/office/drawing/2014/main" xmlns="" id="{96C9C49C-244A-4B48-BB07-7FB35C787A7B}"/>
                </a:ext>
              </a:extLst>
            </p:cNvPr>
            <p:cNvSpPr/>
            <p:nvPr/>
          </p:nvSpPr>
          <p:spPr>
            <a:xfrm flipH="1">
              <a:off x="5515914" y="5422694"/>
              <a:ext cx="549613" cy="54961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TextBox 78"/>
            <p:cNvSpPr txBox="1"/>
            <p:nvPr/>
          </p:nvSpPr>
          <p:spPr>
            <a:xfrm>
              <a:off x="5571027" y="5451278"/>
              <a:ext cx="439385" cy="501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MA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3</a:t>
              </a:r>
              <a:endPara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42" name="Image 29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1886" r="31227" b="9225"/>
          <a:stretch/>
        </p:blipFill>
        <p:spPr>
          <a:xfrm>
            <a:off x="1127084" y="4122115"/>
            <a:ext cx="1500197" cy="1230153"/>
          </a:xfrm>
          <a:prstGeom prst="rect">
            <a:avLst/>
          </a:prstGeom>
        </p:spPr>
      </p:pic>
      <p:sp>
        <p:nvSpPr>
          <p:cNvPr id="68" name="TextBox 65"/>
          <p:cNvSpPr txBox="1"/>
          <p:nvPr/>
        </p:nvSpPr>
        <p:spPr>
          <a:xfrm>
            <a:off x="984208" y="4287191"/>
            <a:ext cx="1701467" cy="707874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fr-MA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Objectifs spécifiques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0" name="Group 5">
            <a:extLst>
              <a:ext uri="{FF2B5EF4-FFF2-40B4-BE49-F238E27FC236}">
                <a16:creationId xmlns="" xmlns:a16="http://schemas.microsoft.com/office/drawing/2014/main" id="{9812EDF3-E168-49DC-A49E-27CF29EB42E0}"/>
              </a:ext>
            </a:extLst>
          </p:cNvPr>
          <p:cNvGrpSpPr/>
          <p:nvPr/>
        </p:nvGrpSpPr>
        <p:grpSpPr>
          <a:xfrm>
            <a:off x="52355" y="3137690"/>
            <a:ext cx="6432579" cy="50407"/>
            <a:chOff x="4379494" y="697832"/>
            <a:chExt cx="2586787" cy="168442"/>
          </a:xfrm>
        </p:grpSpPr>
        <p:sp>
          <p:nvSpPr>
            <p:cNvPr id="51" name="Rectangle 50">
              <a:extLst>
                <a:ext uri="{FF2B5EF4-FFF2-40B4-BE49-F238E27FC236}">
                  <a16:creationId xmlns="" xmlns:a16="http://schemas.microsoft.com/office/drawing/2014/main" id="{3F767531-894C-425E-9CA6-D4172F89F94B}"/>
                </a:ext>
              </a:extLst>
            </p:cNvPr>
            <p:cNvSpPr/>
            <p:nvPr/>
          </p:nvSpPr>
          <p:spPr>
            <a:xfrm>
              <a:off x="4379494" y="697832"/>
              <a:ext cx="517358" cy="1684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="" xmlns:a16="http://schemas.microsoft.com/office/drawing/2014/main" id="{A9E3A134-D099-4FAD-9FBB-4D1F0922B3B4}"/>
                </a:ext>
              </a:extLst>
            </p:cNvPr>
            <p:cNvSpPr/>
            <p:nvPr/>
          </p:nvSpPr>
          <p:spPr>
            <a:xfrm>
              <a:off x="4896852" y="697832"/>
              <a:ext cx="517358" cy="168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83967F72-C6EE-48D5-AD69-A4980E6C5C0A}"/>
                </a:ext>
              </a:extLst>
            </p:cNvPr>
            <p:cNvSpPr/>
            <p:nvPr/>
          </p:nvSpPr>
          <p:spPr>
            <a:xfrm>
              <a:off x="5414209" y="697832"/>
              <a:ext cx="517358" cy="16844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="" xmlns:a16="http://schemas.microsoft.com/office/drawing/2014/main" id="{B5D3D720-17FA-471D-BD9D-1C00F240131D}"/>
                </a:ext>
              </a:extLst>
            </p:cNvPr>
            <p:cNvSpPr/>
            <p:nvPr/>
          </p:nvSpPr>
          <p:spPr>
            <a:xfrm>
              <a:off x="5931566" y="697832"/>
              <a:ext cx="517358" cy="1684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="" xmlns:a16="http://schemas.microsoft.com/office/drawing/2014/main" id="{F74DE5C2-7679-49C0-9969-B89B2D99010B}"/>
                </a:ext>
              </a:extLst>
            </p:cNvPr>
            <p:cNvSpPr/>
            <p:nvPr/>
          </p:nvSpPr>
          <p:spPr>
            <a:xfrm>
              <a:off x="6448923" y="697832"/>
              <a:ext cx="517358" cy="1684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67" name="AutoShape 3"/>
          <p:cNvCxnSpPr>
            <a:cxnSpLocks noChangeShapeType="1"/>
          </p:cNvCxnSpPr>
          <p:nvPr/>
        </p:nvCxnSpPr>
        <p:spPr bwMode="auto">
          <a:xfrm>
            <a:off x="15924" y="6423838"/>
            <a:ext cx="14112875" cy="175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</p:cxnSp>
      <p:sp>
        <p:nvSpPr>
          <p:cNvPr id="69" name="Rectangle 68"/>
          <p:cNvSpPr/>
          <p:nvPr/>
        </p:nvSpPr>
        <p:spPr>
          <a:xfrm>
            <a:off x="6484934" y="6280961"/>
            <a:ext cx="128588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6413495" y="6209523"/>
            <a:ext cx="1396703" cy="400097"/>
          </a:xfrm>
          <a:prstGeom prst="rect">
            <a:avLst/>
          </a:prstGeom>
        </p:spPr>
        <p:txBody>
          <a:bodyPr wrap="none" lIns="91427" tIns="45714" rIns="91427" bIns="45714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Partenaires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7072361" y="1822152"/>
            <a:ext cx="7040514" cy="8409982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 Réaliser un état des lieux de l’existant des formations par alternance au niveau des universités marocaines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 Etablir une synthèse des stratégies nationales en terme d’introduction des formations par alternance prévu dans la réforme </a:t>
            </a:r>
            <a:r>
              <a:rPr lang="fr-FR" sz="1000" b="1" dirty="0" err="1" smtClean="0"/>
              <a:t>Bachelor</a:t>
            </a:r>
            <a:r>
              <a:rPr lang="fr-FR" sz="1000" b="1" dirty="0" smtClean="0"/>
              <a:t>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Mener un benchmarking sur les bonnes pratiques et gouvernance des centres de formation par alternance en </a:t>
            </a:r>
            <a:r>
              <a:rPr lang="fr-FR" sz="1000" b="1" dirty="0" err="1" smtClean="0"/>
              <a:t>europe</a:t>
            </a:r>
            <a:r>
              <a:rPr lang="fr-FR" sz="1000" b="1" dirty="0" smtClean="0"/>
              <a:t>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Elaborer un référentiel de compétences et lignes directrices de bonne gouvernance des CFA.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Préparer un Manuel de formation des personnes ressources.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Approuver le Projet de création des "CFA" par les Universités.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Développer une interface-web nationale de CFA.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Organiser des sessions de formation et de certification au profit des personnes ressources des CFA.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Mener une opération pilote sur trois filières de différents champs disciplinaires, par université partenaire.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Réaliser des formations au profit des responsables des filières et tuteurs sur l’approche des formations par alternance. </a:t>
            </a:r>
          </a:p>
          <a:p>
            <a:pPr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</a:pPr>
            <a:r>
              <a:rPr lang="fr-FR" sz="1000" b="1" dirty="0" smtClean="0"/>
              <a:t>Procéder à une évaluation interne et externe des CFA. </a:t>
            </a:r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600" dirty="0" smtClean="0"/>
              <a:t>	</a:t>
            </a:r>
          </a:p>
          <a:p>
            <a:endParaRPr lang="fr-FR" sz="1600" dirty="0" smtClean="0"/>
          </a:p>
          <a:p>
            <a:r>
              <a:rPr lang="fr-FR" sz="1600" dirty="0" smtClean="0"/>
              <a:t>	</a:t>
            </a:r>
          </a:p>
          <a:p>
            <a:endParaRPr lang="fr-FR" sz="1600" dirty="0" smtClean="0"/>
          </a:p>
          <a:p>
            <a:r>
              <a:rPr lang="fr-FR" sz="1600" dirty="0" smtClean="0"/>
              <a:t>	</a:t>
            </a:r>
          </a:p>
          <a:p>
            <a:endParaRPr lang="fr-FR" sz="1600" dirty="0" smtClean="0"/>
          </a:p>
          <a:p>
            <a:r>
              <a:rPr lang="fr-FR" sz="1600" dirty="0" smtClean="0"/>
              <a:t>	</a:t>
            </a:r>
          </a:p>
          <a:p>
            <a:endParaRPr lang="fr-FR" sz="1600" dirty="0" smtClean="0"/>
          </a:p>
          <a:p>
            <a:r>
              <a:rPr lang="fr-FR" sz="1600" dirty="0" smtClean="0"/>
              <a:t>	</a:t>
            </a:r>
          </a:p>
          <a:p>
            <a:endParaRPr lang="fr-FR" sz="1600" dirty="0" smtClean="0"/>
          </a:p>
          <a:p>
            <a:r>
              <a:rPr lang="fr-FR" sz="1600" dirty="0" smtClean="0"/>
              <a:t>	</a:t>
            </a:r>
          </a:p>
          <a:p>
            <a:endParaRPr lang="fr-FR" sz="1600" dirty="0" smtClean="0"/>
          </a:p>
          <a:p>
            <a:r>
              <a:rPr lang="fr-FR" sz="1600" dirty="0" smtClean="0"/>
              <a:t>	</a:t>
            </a:r>
          </a:p>
          <a:p>
            <a:endParaRPr lang="fr-FR" sz="1600" dirty="0" smtClean="0">
              <a:solidFill>
                <a:srgbClr val="000000"/>
              </a:solidFill>
            </a:endParaRPr>
          </a:p>
          <a:p>
            <a:r>
              <a:rPr lang="fr-FR" sz="1600" dirty="0" smtClean="0">
                <a:solidFill>
                  <a:srgbClr val="000000"/>
                </a:solidFill>
              </a:rPr>
              <a:t>	</a:t>
            </a:r>
          </a:p>
          <a:p>
            <a:endParaRPr lang="fr-FR" sz="1600" dirty="0" smtClean="0">
              <a:solidFill>
                <a:srgbClr val="000000"/>
              </a:solidFill>
            </a:endParaRPr>
          </a:p>
          <a:p>
            <a:r>
              <a:rPr lang="fr-FR" sz="1600" dirty="0" smtClean="0">
                <a:solidFill>
                  <a:srgbClr val="000000"/>
                </a:solidFill>
              </a:rPr>
              <a:t>	</a:t>
            </a:r>
          </a:p>
          <a:p>
            <a:endParaRPr lang="fr-FR" sz="1600" dirty="0" smtClean="0">
              <a:solidFill>
                <a:srgbClr val="000000"/>
              </a:solidFill>
            </a:endParaRPr>
          </a:p>
          <a:p>
            <a:endParaRPr lang="fr-FR" sz="1600" dirty="0" smtClean="0">
              <a:solidFill>
                <a:srgbClr val="000000"/>
              </a:solidFill>
            </a:endParaRPr>
          </a:p>
          <a:p>
            <a:r>
              <a:rPr lang="fr-FR" dirty="0" smtClean="0">
                <a:solidFill>
                  <a:srgbClr val="000000"/>
                </a:solidFill>
              </a:rPr>
              <a:t>	</a:t>
            </a:r>
          </a:p>
          <a:p>
            <a:endParaRPr lang="fr-FR" dirty="0" smtClean="0"/>
          </a:p>
          <a:p>
            <a:r>
              <a:rPr lang="fr-FR" dirty="0" smtClean="0"/>
              <a:t>	</a:t>
            </a:r>
          </a:p>
        </p:txBody>
      </p:sp>
      <p:grpSp>
        <p:nvGrpSpPr>
          <p:cNvPr id="75" name="Group 5">
            <a:extLst>
              <a:ext uri="{FF2B5EF4-FFF2-40B4-BE49-F238E27FC236}">
                <a16:creationId xmlns="" xmlns:a16="http://schemas.microsoft.com/office/drawing/2014/main" id="{9812EDF3-E168-49DC-A49E-27CF29EB42E0}"/>
              </a:ext>
            </a:extLst>
          </p:cNvPr>
          <p:cNvGrpSpPr/>
          <p:nvPr/>
        </p:nvGrpSpPr>
        <p:grpSpPr>
          <a:xfrm>
            <a:off x="7056437" y="1637491"/>
            <a:ext cx="7056438" cy="71438"/>
            <a:chOff x="4379494" y="697832"/>
            <a:chExt cx="2586787" cy="168442"/>
          </a:xfrm>
        </p:grpSpPr>
        <p:sp>
          <p:nvSpPr>
            <p:cNvPr id="76" name="Rectangle 75">
              <a:extLst>
                <a:ext uri="{FF2B5EF4-FFF2-40B4-BE49-F238E27FC236}">
                  <a16:creationId xmlns="" xmlns:a16="http://schemas.microsoft.com/office/drawing/2014/main" id="{3F767531-894C-425E-9CA6-D4172F89F94B}"/>
                </a:ext>
              </a:extLst>
            </p:cNvPr>
            <p:cNvSpPr/>
            <p:nvPr/>
          </p:nvSpPr>
          <p:spPr>
            <a:xfrm>
              <a:off x="4379494" y="697832"/>
              <a:ext cx="517358" cy="16844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="" xmlns:a16="http://schemas.microsoft.com/office/drawing/2014/main" id="{A9E3A134-D099-4FAD-9FBB-4D1F0922B3B4}"/>
                </a:ext>
              </a:extLst>
            </p:cNvPr>
            <p:cNvSpPr/>
            <p:nvPr/>
          </p:nvSpPr>
          <p:spPr>
            <a:xfrm>
              <a:off x="4896852" y="697832"/>
              <a:ext cx="517358" cy="1684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Rectangle 77">
              <a:extLst>
                <a:ext uri="{FF2B5EF4-FFF2-40B4-BE49-F238E27FC236}">
                  <a16:creationId xmlns="" xmlns:a16="http://schemas.microsoft.com/office/drawing/2014/main" id="{83967F72-C6EE-48D5-AD69-A4980E6C5C0A}"/>
                </a:ext>
              </a:extLst>
            </p:cNvPr>
            <p:cNvSpPr/>
            <p:nvPr/>
          </p:nvSpPr>
          <p:spPr>
            <a:xfrm>
              <a:off x="5414209" y="697832"/>
              <a:ext cx="517358" cy="16844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="" xmlns:a16="http://schemas.microsoft.com/office/drawing/2014/main" id="{B5D3D720-17FA-471D-BD9D-1C00F240131D}"/>
                </a:ext>
              </a:extLst>
            </p:cNvPr>
            <p:cNvSpPr/>
            <p:nvPr/>
          </p:nvSpPr>
          <p:spPr>
            <a:xfrm>
              <a:off x="5931566" y="697832"/>
              <a:ext cx="517358" cy="1684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="" xmlns:a16="http://schemas.microsoft.com/office/drawing/2014/main" id="{F74DE5C2-7679-49C0-9969-B89B2D99010B}"/>
                </a:ext>
              </a:extLst>
            </p:cNvPr>
            <p:cNvSpPr/>
            <p:nvPr/>
          </p:nvSpPr>
          <p:spPr>
            <a:xfrm>
              <a:off x="6448923" y="697832"/>
              <a:ext cx="517358" cy="1684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1" name="Rounded Rectangle 68">
            <a:extLst>
              <a:ext uri="{FF2B5EF4-FFF2-40B4-BE49-F238E27FC236}">
                <a16:creationId xmlns:a16="http://schemas.microsoft.com/office/drawing/2014/main" xmlns="" id="{0A390A04-6EFA-4D4B-AC76-BF81BF31BB02}"/>
              </a:ext>
            </a:extLst>
          </p:cNvPr>
          <p:cNvSpPr/>
          <p:nvPr/>
        </p:nvSpPr>
        <p:spPr>
          <a:xfrm>
            <a:off x="9556767" y="1494616"/>
            <a:ext cx="1928826" cy="37978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7" tIns="45714" rIns="91427" bIns="45714"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72" name="ZoneTexte 71"/>
          <p:cNvSpPr txBox="1"/>
          <p:nvPr/>
        </p:nvSpPr>
        <p:spPr>
          <a:xfrm>
            <a:off x="9485329" y="1494615"/>
            <a:ext cx="2071702" cy="36932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Activités prévues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74" name="Right Arrow 8">
            <a:extLst>
              <a:ext uri="{FF2B5EF4-FFF2-40B4-BE49-F238E27FC236}">
                <a16:creationId xmlns="" xmlns:a16="http://schemas.microsoft.com/office/drawing/2014/main" id="{8279C339-3148-4953-90FC-5210A3B12B5C}"/>
              </a:ext>
            </a:extLst>
          </p:cNvPr>
          <p:cNvSpPr/>
          <p:nvPr/>
        </p:nvSpPr>
        <p:spPr>
          <a:xfrm>
            <a:off x="7056437" y="4137821"/>
            <a:ext cx="2571768" cy="500066"/>
          </a:xfrm>
          <a:prstGeom prst="rightArrow">
            <a:avLst>
              <a:gd name="adj1" fmla="val 68188"/>
              <a:gd name="adj2" fmla="val 50000"/>
            </a:avLst>
          </a:prstGeom>
          <a:gradFill flip="none" rotWithShape="1">
            <a:gsLst>
              <a:gs pos="46000">
                <a:schemeClr val="accent4"/>
              </a:gs>
              <a:gs pos="94000">
                <a:schemeClr val="bg1"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87" name="ZoneTexte 86"/>
          <p:cNvSpPr txBox="1"/>
          <p:nvPr/>
        </p:nvSpPr>
        <p:spPr>
          <a:xfrm>
            <a:off x="7413627" y="4197129"/>
            <a:ext cx="2143140" cy="369320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Livrables et impacts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7056437" y="4534820"/>
            <a:ext cx="684212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Document synthétisant l'état de l'art en termes de la formation par alternance Au niveau des université Marocaine.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Document synthétisant le contexte général des stratégies nationales favorisant l'approche de la formation par alternance.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Attestation signée par les représentants des Universités confirmant leur l'intérêt porté à la création Du CFA.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Document sur le Benchmarking sur les bonnes pratiques et gouvernance des centre de formation par alternance en Europe.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Document édité et produit sur le Référentiel de compétences et lignes directrices de bonne gouvernance des CFA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Document édité et produit sur descriptif du programme de formation.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Documents signés par les Présidents ou représentants des Universités.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Base de données de personnes ressources formées et certifiées.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Rapport d’assurance qualité du projet.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Rapport Opération pilote réalisée, sur trois filières par université partenaire. </a:t>
            </a:r>
          </a:p>
          <a:p>
            <a:pPr>
              <a:buFont typeface="Wingdings" pitchFamily="2" charset="2"/>
              <a:buChar char="Ø"/>
            </a:pPr>
            <a:r>
              <a:rPr lang="fr-FR" sz="1000" b="1" dirty="0" smtClean="0"/>
              <a:t>Support de formation réalisé en faveur des tuteurs et responsables des filières. </a:t>
            </a:r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endParaRPr lang="fr-FR" sz="1000" b="1" dirty="0" smtClean="0"/>
          </a:p>
          <a:p>
            <a:r>
              <a:rPr lang="fr-FR" sz="1000" b="1" dirty="0" smtClean="0"/>
              <a:t>	</a:t>
            </a:r>
          </a:p>
          <a:p>
            <a:r>
              <a:rPr lang="fr-FR" sz="1000" b="1" dirty="0" smtClean="0"/>
              <a:t> </a:t>
            </a:r>
          </a:p>
          <a:p>
            <a:r>
              <a:rPr lang="fr-FR" dirty="0" smtClean="0">
                <a:solidFill>
                  <a:srgbClr val="000000"/>
                </a:solidFill>
              </a:rPr>
              <a:t>	</a:t>
            </a:r>
          </a:p>
          <a:p>
            <a:endParaRPr lang="fr-FR" dirty="0"/>
          </a:p>
        </p:txBody>
      </p:sp>
      <p:pic>
        <p:nvPicPr>
          <p:cNvPr id="2" name="Picture 2" descr="C:\Users\y.marzougui\Desktop\ICFAL FIN\poster\partenaire\logo pro\Nouveau dossier\imageonline-co-transparentimage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7809" y="6566713"/>
            <a:ext cx="2143140" cy="981889"/>
          </a:xfrm>
          <a:prstGeom prst="rect">
            <a:avLst/>
          </a:prstGeom>
          <a:noFill/>
        </p:spPr>
      </p:pic>
      <p:pic>
        <p:nvPicPr>
          <p:cNvPr id="3" name="Picture 3" descr="C:\Users\y.marzougui\Desktop\ICFAL FIN\poster\partenaire\logo pro\Nouveau dossier\jean mouli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336519" y="6566713"/>
            <a:ext cx="1935156" cy="874729"/>
          </a:xfrm>
          <a:prstGeom prst="rect">
            <a:avLst/>
          </a:prstGeom>
          <a:noFill/>
        </p:spPr>
      </p:pic>
      <p:pic>
        <p:nvPicPr>
          <p:cNvPr id="5" name="Picture 4" descr="C:\Users\y.marzougui\Desktop\ICFAL FIN\poster\partenaire\logo pro\Nouveau dossier\hen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593756" y="6495275"/>
            <a:ext cx="891969" cy="1031142"/>
          </a:xfrm>
          <a:prstGeom prst="rect">
            <a:avLst/>
          </a:prstGeom>
          <a:noFill/>
        </p:spPr>
      </p:pic>
      <p:pic>
        <p:nvPicPr>
          <p:cNvPr id="7" name="Picture 5" descr="C:\Users\y.marzougui\Desktop\ICFAL FIN\poster\partenaire\logo pro\Nouveau dossier\imageonlineministr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97908" y="-148459"/>
            <a:ext cx="2787289" cy="1357322"/>
          </a:xfrm>
          <a:prstGeom prst="rect">
            <a:avLst/>
          </a:prstGeom>
          <a:noFill/>
        </p:spPr>
      </p:pic>
      <p:pic>
        <p:nvPicPr>
          <p:cNvPr id="89" name="Image 88">
            <a:extLst>
              <a:ext uri="{FF2B5EF4-FFF2-40B4-BE49-F238E27FC236}">
                <a16:creationId xmlns:a16="http://schemas.microsoft.com/office/drawing/2014/main" xmlns="" id="{2A27FAB7-D4D4-40F4-8CF5-313DD39ABD2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85527" y="65855"/>
            <a:ext cx="3071834" cy="2048206"/>
          </a:xfrm>
          <a:prstGeom prst="rect">
            <a:avLst/>
          </a:prstGeom>
        </p:spPr>
      </p:pic>
      <p:pic>
        <p:nvPicPr>
          <p:cNvPr id="91" name="Image 90">
            <a:extLst>
              <a:ext uri="{FF2B5EF4-FFF2-40B4-BE49-F238E27FC236}">
                <a16:creationId xmlns:a16="http://schemas.microsoft.com/office/drawing/2014/main" xmlns="" id="{829A34DD-273C-4C0E-962B-77057FBC4AB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1925" y="6495275"/>
            <a:ext cx="1323362" cy="1271352"/>
          </a:xfrm>
          <a:prstGeom prst="rect">
            <a:avLst/>
          </a:prstGeom>
        </p:spPr>
      </p:pic>
      <p:pic>
        <p:nvPicPr>
          <p:cNvPr id="92" name="Image 91">
            <a:extLst>
              <a:ext uri="{FF2B5EF4-FFF2-40B4-BE49-F238E27FC236}">
                <a16:creationId xmlns:a16="http://schemas.microsoft.com/office/drawing/2014/main" xmlns="" id="{605F9511-52C6-494C-8E9E-24A984FEACB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84603" y="6352399"/>
            <a:ext cx="1416698" cy="1416698"/>
          </a:xfrm>
          <a:prstGeom prst="rect">
            <a:avLst/>
          </a:prstGeom>
        </p:spPr>
      </p:pic>
      <p:pic>
        <p:nvPicPr>
          <p:cNvPr id="93" name="Image 92">
            <a:extLst>
              <a:ext uri="{FF2B5EF4-FFF2-40B4-BE49-F238E27FC236}">
                <a16:creationId xmlns:a16="http://schemas.microsoft.com/office/drawing/2014/main" xmlns="" id="{8D17A313-CBBE-410E-9831-9F242AB6E1E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28073" y="6495275"/>
            <a:ext cx="1143008" cy="1143008"/>
          </a:xfrm>
          <a:prstGeom prst="rect">
            <a:avLst/>
          </a:prstGeom>
        </p:spPr>
      </p:pic>
      <p:pic>
        <p:nvPicPr>
          <p:cNvPr id="10" name="Picture 6" descr="C:\Users\y.marzougui\Desktop\ICFAL FIN\poster\partenaire\Université-Abdelmalek-Essaâdi-Concours-Emploi-Recrutement-1-removebg-preview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37373" y="6495275"/>
            <a:ext cx="2018668" cy="1054615"/>
          </a:xfrm>
          <a:prstGeom prst="rect">
            <a:avLst/>
          </a:prstGeom>
          <a:noFill/>
        </p:spPr>
      </p:pic>
      <p:pic>
        <p:nvPicPr>
          <p:cNvPr id="11" name="Picture 7" descr="C:\Users\y.marzougui\Desktop\ICFAL FIN\poster\partenaire\unname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925" y="6638151"/>
            <a:ext cx="2071702" cy="693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416</Words>
  <Application>Microsoft Office PowerPoint</Application>
  <PresentationFormat>Personnalisé</PresentationFormat>
  <Paragraphs>90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Yassine MARZOUGUI</dc:creator>
  <cp:lastModifiedBy>Mohamed</cp:lastModifiedBy>
  <cp:revision>28</cp:revision>
  <dcterms:created xsi:type="dcterms:W3CDTF">2020-09-14T10:57:49Z</dcterms:created>
  <dcterms:modified xsi:type="dcterms:W3CDTF">2021-12-10T09:11:52Z</dcterms:modified>
</cp:coreProperties>
</file>